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6858000" cx="9144000"/>
  <p:notesSz cx="6858000" cy="9144000"/>
  <p:embeddedFontLst>
    <p:embeddedFont>
      <p:font typeface="Playfair Display"/>
      <p:regular r:id="rId33"/>
      <p:bold r:id="rId34"/>
      <p:italic r:id="rId35"/>
      <p:boldItalic r:id="rId36"/>
    </p:embeddedFont>
    <p:embeddedFont>
      <p:font typeface="Lato"/>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B442EE18-D62D-4E33-867F-0EF75F930B48}">
  <a:tblStyle styleId="{B442EE18-D62D-4E33-867F-0EF75F930B48}" styleName="Table_0"/>
</a:tblStyleLst>
</file>

<file path=ppt/_rels/presentation.xml.rels><?xml version="1.0" encoding="UTF-8" standalone="yes"?><Relationships xmlns="http://schemas.openxmlformats.org/package/2006/relationships"><Relationship Id="rId40" Type="http://schemas.openxmlformats.org/officeDocument/2006/relationships/font" Target="fonts/Lato-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PlayfairDisplay-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PlayfairDisplay-italic.fntdata"/><Relationship Id="rId12" Type="http://schemas.openxmlformats.org/officeDocument/2006/relationships/slide" Target="slides/slide7.xml"/><Relationship Id="rId34" Type="http://schemas.openxmlformats.org/officeDocument/2006/relationships/font" Target="fonts/PlayfairDisplay-bold.fntdata"/><Relationship Id="rId15" Type="http://schemas.openxmlformats.org/officeDocument/2006/relationships/slide" Target="slides/slide10.xml"/><Relationship Id="rId37" Type="http://schemas.openxmlformats.org/officeDocument/2006/relationships/font" Target="fonts/Lato-regular.fntdata"/><Relationship Id="rId14" Type="http://schemas.openxmlformats.org/officeDocument/2006/relationships/slide" Target="slides/slide9.xml"/><Relationship Id="rId36" Type="http://schemas.openxmlformats.org/officeDocument/2006/relationships/font" Target="fonts/PlayfairDisplay-boldItalic.fntdata"/><Relationship Id="rId17" Type="http://schemas.openxmlformats.org/officeDocument/2006/relationships/slide" Target="slides/slide12.xml"/><Relationship Id="rId39" Type="http://schemas.openxmlformats.org/officeDocument/2006/relationships/font" Target="fonts/Lato-italic.fntdata"/><Relationship Id="rId16" Type="http://schemas.openxmlformats.org/officeDocument/2006/relationships/slide" Target="slides/slide11.xml"/><Relationship Id="rId38" Type="http://schemas.openxmlformats.org/officeDocument/2006/relationships/font" Target="fonts/Lato-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73" name="Shape 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US"/>
              <a:t>Grammar, active voice, be intentional with the limited space, no flowery writing- express the main point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US"/>
              <a:t>The time depends on if it’s rolling or not.  If not rolling, its pretty random how they select people for certain dates. Some are school days, some are not (Friday or Saturday). Some schools cannot reschedule interviews- so be aware of that!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US"/>
              <a:t>MMI- UCSF = only in state school that currently uses it. It is, however, spreading.</a:t>
            </a:r>
          </a:p>
          <a:p>
            <a:pPr lvl="0" rtl="0">
              <a:spcBef>
                <a:spcPts val="0"/>
              </a:spcBef>
              <a:buNone/>
            </a:pPr>
            <a:r>
              <a:t/>
            </a:r>
            <a:endParaRPr/>
          </a:p>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US"/>
              <a:t>MMI- UCSF = only in state school that currently uses it. It is, however, spreading.</a:t>
            </a:r>
          </a:p>
          <a:p>
            <a:pPr lvl="0" rtl="0">
              <a:spcBef>
                <a:spcPts val="0"/>
              </a:spcBef>
              <a:buNone/>
            </a:pPr>
            <a:r>
              <a:t/>
            </a:r>
            <a:endParaRPr/>
          </a:p>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184" name="Shape 18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191" name="Shape 19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198" name="Shape 19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05" name="Shape 2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212" name="Shape 21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7" name="Shape 217"/>
        <p:cNvGrpSpPr/>
        <p:nvPr/>
      </p:nvGrpSpPr>
      <p:grpSpPr>
        <a:xfrm>
          <a:off x="0" y="0"/>
          <a:ext cx="0" cy="0"/>
          <a:chOff x="0" y="0"/>
          <a:chExt cx="0" cy="0"/>
        </a:xfrm>
      </p:grpSpPr>
      <p:sp>
        <p:nvSpPr>
          <p:cNvPr id="218" name="Shape 21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19" name="Shape 2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3" name="Shape 223"/>
        <p:cNvGrpSpPr/>
        <p:nvPr/>
      </p:nvGrpSpPr>
      <p:grpSpPr>
        <a:xfrm>
          <a:off x="0" y="0"/>
          <a:ext cx="0" cy="0"/>
          <a:chOff x="0" y="0"/>
          <a:chExt cx="0" cy="0"/>
        </a:xfrm>
      </p:grpSpPr>
      <p:sp>
        <p:nvSpPr>
          <p:cNvPr id="224" name="Shape 22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25" name="Shape 2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0" name="Shape 230"/>
        <p:cNvGrpSpPr/>
        <p:nvPr/>
      </p:nvGrpSpPr>
      <p:grpSpPr>
        <a:xfrm>
          <a:off x="0" y="0"/>
          <a:ext cx="0" cy="0"/>
          <a:chOff x="0" y="0"/>
          <a:chExt cx="0" cy="0"/>
        </a:xfrm>
      </p:grpSpPr>
      <p:sp>
        <p:nvSpPr>
          <p:cNvPr id="231" name="Shape 23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32" name="Shape 2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8" name="Shape 238"/>
        <p:cNvGrpSpPr/>
        <p:nvPr/>
      </p:nvGrpSpPr>
      <p:grpSpPr>
        <a:xfrm>
          <a:off x="0" y="0"/>
          <a:ext cx="0" cy="0"/>
          <a:chOff x="0" y="0"/>
          <a:chExt cx="0" cy="0"/>
        </a:xfrm>
      </p:grpSpPr>
      <p:sp>
        <p:nvSpPr>
          <p:cNvPr id="239" name="Shape 23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40" name="Shape 2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6" name="Shape 246"/>
        <p:cNvGrpSpPr/>
        <p:nvPr/>
      </p:nvGrpSpPr>
      <p:grpSpPr>
        <a:xfrm>
          <a:off x="0" y="0"/>
          <a:ext cx="0" cy="0"/>
          <a:chOff x="0" y="0"/>
          <a:chExt cx="0" cy="0"/>
        </a:xfrm>
      </p:grpSpPr>
      <p:sp>
        <p:nvSpPr>
          <p:cNvPr id="247" name="Shape 24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248" name="Shape 24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2" name="Shape 252"/>
        <p:cNvGrpSpPr/>
        <p:nvPr/>
      </p:nvGrpSpPr>
      <p:grpSpPr>
        <a:xfrm>
          <a:off x="0" y="0"/>
          <a:ext cx="0" cy="0"/>
          <a:chOff x="0" y="0"/>
          <a:chExt cx="0" cy="0"/>
        </a:xfrm>
      </p:grpSpPr>
      <p:sp>
        <p:nvSpPr>
          <p:cNvPr id="253" name="Shape 25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54" name="Shape 2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US"/>
              <a:t>You can make an acc starting July 14. Complete PharmCAS by Nov 1.</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2" name="Shape 9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rPr lang="en-US"/>
              <a:t>It will take PharmCAS ~4 weeks to verify your transcript, so you want to send it in ASAP so they already have it when you submit your PharmCAS application.</a:t>
            </a:r>
          </a:p>
        </p:txBody>
      </p:sp>
      <p:sp>
        <p:nvSpPr>
          <p:cNvPr id="104" name="Shape 10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4" name="Shape 12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a:off x="586720" y="0"/>
            <a:ext cx="7970700" cy="888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a:off x="586720" y="6769200"/>
            <a:ext cx="7970700" cy="888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cxnSp>
        <p:nvCxnSpPr>
          <p:cNvPr id="12" name="Shape 12"/>
          <p:cNvCxnSpPr/>
          <p:nvPr/>
        </p:nvCxnSpPr>
        <p:spPr>
          <a:xfrm>
            <a:off x="733218" y="2980467"/>
            <a:ext cx="385200" cy="0"/>
          </a:xfrm>
          <a:prstGeom prst="straightConnector1">
            <a:avLst/>
          </a:prstGeom>
          <a:noFill/>
          <a:ln cap="flat" cmpd="sng" w="28575">
            <a:solidFill>
              <a:schemeClr val="dk1"/>
            </a:solidFill>
            <a:prstDash val="solid"/>
            <a:round/>
            <a:headEnd len="med" w="med" type="none"/>
            <a:tailEnd len="med" w="med" type="none"/>
          </a:ln>
        </p:spPr>
      </p:cxnSp>
      <p:sp>
        <p:nvSpPr>
          <p:cNvPr id="13" name="Shape 13"/>
          <p:cNvSpPr txBox="1"/>
          <p:nvPr>
            <p:ph type="ctrTitle"/>
          </p:nvPr>
        </p:nvSpPr>
        <p:spPr>
          <a:xfrm>
            <a:off x="630600" y="182400"/>
            <a:ext cx="7893000" cy="2471700"/>
          </a:xfrm>
          <a:prstGeom prst="rect">
            <a:avLst/>
          </a:prstGeom>
        </p:spPr>
        <p:txBody>
          <a:bodyPr anchorCtr="0" anchor="b" bIns="91425" lIns="91425" rIns="91425" tIns="91425"/>
          <a:lstStyle>
            <a:lvl1pPr lvl="0">
              <a:spcBef>
                <a:spcPts val="1000"/>
              </a:spcBef>
              <a:buSzPct val="100000"/>
              <a:defRPr sz="4800"/>
            </a:lvl1pPr>
            <a:lvl2pPr lvl="1">
              <a:spcBef>
                <a:spcPts val="1000"/>
              </a:spcBef>
              <a:buSzPct val="100000"/>
              <a:defRPr sz="4800"/>
            </a:lvl2pPr>
            <a:lvl3pPr lvl="2">
              <a:spcBef>
                <a:spcPts val="1000"/>
              </a:spcBef>
              <a:buSzPct val="100000"/>
              <a:defRPr sz="4800"/>
            </a:lvl3pPr>
            <a:lvl4pPr lvl="3">
              <a:spcBef>
                <a:spcPts val="1000"/>
              </a:spcBef>
              <a:buSzPct val="100000"/>
              <a:defRPr sz="4800"/>
            </a:lvl4pPr>
            <a:lvl5pPr lvl="4">
              <a:spcBef>
                <a:spcPts val="1000"/>
              </a:spcBef>
              <a:buSzPct val="100000"/>
              <a:defRPr sz="4800"/>
            </a:lvl5pPr>
            <a:lvl6pPr lvl="5">
              <a:spcBef>
                <a:spcPts val="1000"/>
              </a:spcBef>
              <a:buSzPct val="100000"/>
              <a:defRPr sz="4800"/>
            </a:lvl6pPr>
            <a:lvl7pPr lvl="6">
              <a:spcBef>
                <a:spcPts val="1000"/>
              </a:spcBef>
              <a:buSzPct val="100000"/>
              <a:defRPr sz="4800"/>
            </a:lvl7pPr>
            <a:lvl8pPr lvl="7">
              <a:spcBef>
                <a:spcPts val="1000"/>
              </a:spcBef>
              <a:buSzPct val="100000"/>
              <a:defRPr sz="4800"/>
            </a:lvl8pPr>
            <a:lvl9pPr lvl="8">
              <a:spcBef>
                <a:spcPts val="1000"/>
              </a:spcBef>
              <a:buSzPct val="100000"/>
              <a:defRPr sz="4800"/>
            </a:lvl9pPr>
          </a:lstStyle>
          <a:p/>
        </p:txBody>
      </p:sp>
      <p:sp>
        <p:nvSpPr>
          <p:cNvPr id="14" name="Shape 14"/>
          <p:cNvSpPr txBox="1"/>
          <p:nvPr>
            <p:ph idx="1" type="subTitle"/>
          </p:nvPr>
        </p:nvSpPr>
        <p:spPr>
          <a:xfrm>
            <a:off x="630600" y="4304500"/>
            <a:ext cx="7893000" cy="1698900"/>
          </a:xfrm>
          <a:prstGeom prst="rect">
            <a:avLst/>
          </a:prstGeom>
        </p:spPr>
        <p:txBody>
          <a:bodyPr anchorCtr="0" anchor="b" bIns="91425" lIns="91425" rIns="91425" tIns="91425"/>
          <a:lstStyle>
            <a:lvl1pPr lvl="0">
              <a:lnSpc>
                <a:spcPct val="100000"/>
              </a:lnSpc>
              <a:spcBef>
                <a:spcPts val="1000"/>
              </a:spcBef>
              <a:spcAft>
                <a:spcPts val="0"/>
              </a:spcAft>
              <a:buClr>
                <a:schemeClr val="accent6"/>
              </a:buClr>
              <a:buSzPct val="100000"/>
              <a:buNone/>
              <a:defRPr sz="2400">
                <a:solidFill>
                  <a:schemeClr val="accent6"/>
                </a:solidFill>
              </a:defRPr>
            </a:lvl1pPr>
            <a:lvl2pPr lvl="1">
              <a:lnSpc>
                <a:spcPct val="100000"/>
              </a:lnSpc>
              <a:spcBef>
                <a:spcPts val="1000"/>
              </a:spcBef>
              <a:spcAft>
                <a:spcPts val="0"/>
              </a:spcAft>
              <a:buClr>
                <a:schemeClr val="accent6"/>
              </a:buClr>
              <a:buSzPct val="100000"/>
              <a:buNone/>
              <a:defRPr sz="2400">
                <a:solidFill>
                  <a:schemeClr val="accent6"/>
                </a:solidFill>
              </a:defRPr>
            </a:lvl2pPr>
            <a:lvl3pPr lvl="2">
              <a:lnSpc>
                <a:spcPct val="100000"/>
              </a:lnSpc>
              <a:spcBef>
                <a:spcPts val="1000"/>
              </a:spcBef>
              <a:spcAft>
                <a:spcPts val="0"/>
              </a:spcAft>
              <a:buClr>
                <a:schemeClr val="accent6"/>
              </a:buClr>
              <a:buSzPct val="100000"/>
              <a:buNone/>
              <a:defRPr sz="2400">
                <a:solidFill>
                  <a:schemeClr val="accent6"/>
                </a:solidFill>
              </a:defRPr>
            </a:lvl3pPr>
            <a:lvl4pPr lvl="3">
              <a:lnSpc>
                <a:spcPct val="100000"/>
              </a:lnSpc>
              <a:spcBef>
                <a:spcPts val="1000"/>
              </a:spcBef>
              <a:spcAft>
                <a:spcPts val="0"/>
              </a:spcAft>
              <a:buClr>
                <a:schemeClr val="accent6"/>
              </a:buClr>
              <a:buSzPct val="100000"/>
              <a:buNone/>
              <a:defRPr sz="2400">
                <a:solidFill>
                  <a:schemeClr val="accent6"/>
                </a:solidFill>
              </a:defRPr>
            </a:lvl4pPr>
            <a:lvl5pPr lvl="4">
              <a:lnSpc>
                <a:spcPct val="100000"/>
              </a:lnSpc>
              <a:spcBef>
                <a:spcPts val="1000"/>
              </a:spcBef>
              <a:spcAft>
                <a:spcPts val="0"/>
              </a:spcAft>
              <a:buClr>
                <a:schemeClr val="accent6"/>
              </a:buClr>
              <a:buSzPct val="100000"/>
              <a:buNone/>
              <a:defRPr sz="2400">
                <a:solidFill>
                  <a:schemeClr val="accent6"/>
                </a:solidFill>
              </a:defRPr>
            </a:lvl5pPr>
            <a:lvl6pPr lvl="5">
              <a:lnSpc>
                <a:spcPct val="100000"/>
              </a:lnSpc>
              <a:spcBef>
                <a:spcPts val="1000"/>
              </a:spcBef>
              <a:spcAft>
                <a:spcPts val="0"/>
              </a:spcAft>
              <a:buClr>
                <a:schemeClr val="accent6"/>
              </a:buClr>
              <a:buSzPct val="100000"/>
              <a:buNone/>
              <a:defRPr sz="2400">
                <a:solidFill>
                  <a:schemeClr val="accent6"/>
                </a:solidFill>
              </a:defRPr>
            </a:lvl6pPr>
            <a:lvl7pPr lvl="6">
              <a:lnSpc>
                <a:spcPct val="100000"/>
              </a:lnSpc>
              <a:spcBef>
                <a:spcPts val="1000"/>
              </a:spcBef>
              <a:spcAft>
                <a:spcPts val="0"/>
              </a:spcAft>
              <a:buClr>
                <a:schemeClr val="accent6"/>
              </a:buClr>
              <a:buSzPct val="100000"/>
              <a:buNone/>
              <a:defRPr sz="2400">
                <a:solidFill>
                  <a:schemeClr val="accent6"/>
                </a:solidFill>
              </a:defRPr>
            </a:lvl7pPr>
            <a:lvl8pPr lvl="7">
              <a:lnSpc>
                <a:spcPct val="100000"/>
              </a:lnSpc>
              <a:spcBef>
                <a:spcPts val="1000"/>
              </a:spcBef>
              <a:spcAft>
                <a:spcPts val="0"/>
              </a:spcAft>
              <a:buClr>
                <a:schemeClr val="accent6"/>
              </a:buClr>
              <a:buSzPct val="100000"/>
              <a:buNone/>
              <a:defRPr sz="2400">
                <a:solidFill>
                  <a:schemeClr val="accent6"/>
                </a:solidFill>
              </a:defRPr>
            </a:lvl8pPr>
            <a:lvl9pPr lvl="8">
              <a:lnSpc>
                <a:spcPct val="100000"/>
              </a:lnSpc>
              <a:spcBef>
                <a:spcPts val="1000"/>
              </a:spcBef>
              <a:spcAft>
                <a:spcPts val="0"/>
              </a:spcAft>
              <a:buClr>
                <a:schemeClr val="accent6"/>
              </a:buClr>
              <a:buSzPct val="100000"/>
              <a:buNone/>
              <a:defRPr sz="2400">
                <a:solidFill>
                  <a:schemeClr val="accent6"/>
                </a:solidFill>
              </a:defRPr>
            </a:lvl9pPr>
          </a:lstStyle>
          <a:p/>
        </p:txBody>
      </p:sp>
      <p:sp>
        <p:nvSpPr>
          <p:cNvPr id="15" name="Shape 15"/>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6" name="Shape 56"/>
        <p:cNvGrpSpPr/>
        <p:nvPr/>
      </p:nvGrpSpPr>
      <p:grpSpPr>
        <a:xfrm>
          <a:off x="0" y="0"/>
          <a:ext cx="0" cy="0"/>
          <a:chOff x="0" y="0"/>
          <a:chExt cx="0" cy="0"/>
        </a:xfrm>
      </p:grpSpPr>
      <p:sp>
        <p:nvSpPr>
          <p:cNvPr id="57" name="Shape 57"/>
          <p:cNvSpPr/>
          <p:nvPr/>
        </p:nvSpPr>
        <p:spPr>
          <a:xfrm>
            <a:off x="586720" y="0"/>
            <a:ext cx="7970700" cy="888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58" name="Shape 58"/>
          <p:cNvSpPr/>
          <p:nvPr/>
        </p:nvSpPr>
        <p:spPr>
          <a:xfrm>
            <a:off x="586720" y="6769200"/>
            <a:ext cx="7970700" cy="888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59" name="Shape 59"/>
          <p:cNvSpPr txBox="1"/>
          <p:nvPr>
            <p:ph type="title"/>
          </p:nvPr>
        </p:nvSpPr>
        <p:spPr>
          <a:xfrm>
            <a:off x="586725" y="1805050"/>
            <a:ext cx="7970700" cy="2051100"/>
          </a:xfrm>
          <a:prstGeom prst="rect">
            <a:avLst/>
          </a:prstGeom>
        </p:spPr>
        <p:txBody>
          <a:bodyPr anchorCtr="0" anchor="ctr" bIns="91425" lIns="91425" rIns="91425" tIns="91425"/>
          <a:lstStyle>
            <a:lvl1pPr lvl="0" algn="ctr">
              <a:spcBef>
                <a:spcPts val="0"/>
              </a:spcBef>
              <a:buClr>
                <a:schemeClr val="accent6"/>
              </a:buClr>
              <a:buSzPct val="100000"/>
              <a:defRPr sz="10800">
                <a:solidFill>
                  <a:schemeClr val="accent6"/>
                </a:solidFill>
              </a:defRPr>
            </a:lvl1pPr>
            <a:lvl2pPr lvl="1" algn="ctr">
              <a:spcBef>
                <a:spcPts val="0"/>
              </a:spcBef>
              <a:buClr>
                <a:schemeClr val="accent6"/>
              </a:buClr>
              <a:buSzPct val="100000"/>
              <a:defRPr sz="10800">
                <a:solidFill>
                  <a:schemeClr val="accent6"/>
                </a:solidFill>
              </a:defRPr>
            </a:lvl2pPr>
            <a:lvl3pPr lvl="2" algn="ctr">
              <a:spcBef>
                <a:spcPts val="0"/>
              </a:spcBef>
              <a:buClr>
                <a:schemeClr val="accent6"/>
              </a:buClr>
              <a:buSzPct val="100000"/>
              <a:defRPr sz="10800">
                <a:solidFill>
                  <a:schemeClr val="accent6"/>
                </a:solidFill>
              </a:defRPr>
            </a:lvl3pPr>
            <a:lvl4pPr lvl="3" algn="ctr">
              <a:spcBef>
                <a:spcPts val="0"/>
              </a:spcBef>
              <a:buClr>
                <a:schemeClr val="accent6"/>
              </a:buClr>
              <a:buSzPct val="100000"/>
              <a:defRPr sz="10800">
                <a:solidFill>
                  <a:schemeClr val="accent6"/>
                </a:solidFill>
              </a:defRPr>
            </a:lvl4pPr>
            <a:lvl5pPr lvl="4" algn="ctr">
              <a:spcBef>
                <a:spcPts val="0"/>
              </a:spcBef>
              <a:buClr>
                <a:schemeClr val="accent6"/>
              </a:buClr>
              <a:buSzPct val="100000"/>
              <a:defRPr sz="10800">
                <a:solidFill>
                  <a:schemeClr val="accent6"/>
                </a:solidFill>
              </a:defRPr>
            </a:lvl5pPr>
            <a:lvl6pPr lvl="5" algn="ctr">
              <a:spcBef>
                <a:spcPts val="0"/>
              </a:spcBef>
              <a:buClr>
                <a:schemeClr val="accent6"/>
              </a:buClr>
              <a:buSzPct val="100000"/>
              <a:defRPr sz="10800">
                <a:solidFill>
                  <a:schemeClr val="accent6"/>
                </a:solidFill>
              </a:defRPr>
            </a:lvl6pPr>
            <a:lvl7pPr lvl="6" algn="ctr">
              <a:spcBef>
                <a:spcPts val="0"/>
              </a:spcBef>
              <a:buClr>
                <a:schemeClr val="accent6"/>
              </a:buClr>
              <a:buSzPct val="100000"/>
              <a:defRPr sz="10800">
                <a:solidFill>
                  <a:schemeClr val="accent6"/>
                </a:solidFill>
              </a:defRPr>
            </a:lvl7pPr>
            <a:lvl8pPr lvl="7" algn="ctr">
              <a:spcBef>
                <a:spcPts val="0"/>
              </a:spcBef>
              <a:buClr>
                <a:schemeClr val="accent6"/>
              </a:buClr>
              <a:buSzPct val="100000"/>
              <a:defRPr sz="10800">
                <a:solidFill>
                  <a:schemeClr val="accent6"/>
                </a:solidFill>
              </a:defRPr>
            </a:lvl8pPr>
            <a:lvl9pPr lvl="8" algn="ctr">
              <a:spcBef>
                <a:spcPts val="0"/>
              </a:spcBef>
              <a:buClr>
                <a:schemeClr val="accent6"/>
              </a:buClr>
              <a:buSzPct val="100000"/>
              <a:defRPr sz="10800">
                <a:solidFill>
                  <a:schemeClr val="accent6"/>
                </a:solidFill>
              </a:defRPr>
            </a:lvl9pPr>
          </a:lstStyle>
          <a:p/>
        </p:txBody>
      </p:sp>
      <p:sp>
        <p:nvSpPr>
          <p:cNvPr id="60" name="Shape 60"/>
          <p:cNvSpPr txBox="1"/>
          <p:nvPr>
            <p:ph idx="1" type="body"/>
          </p:nvPr>
        </p:nvSpPr>
        <p:spPr>
          <a:xfrm>
            <a:off x="586725" y="3957850"/>
            <a:ext cx="7970700" cy="14289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61" name="Shape 61"/>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2" name="Shape 62"/>
        <p:cNvGrpSpPr/>
        <p:nvPr/>
      </p:nvGrpSpPr>
      <p:grpSpPr>
        <a:xfrm>
          <a:off x="0" y="0"/>
          <a:ext cx="0" cy="0"/>
          <a:chOff x="0" y="0"/>
          <a:chExt cx="0" cy="0"/>
        </a:xfrm>
      </p:grpSpPr>
      <p:sp>
        <p:nvSpPr>
          <p:cNvPr id="63" name="Shape 63"/>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64" name="Shape 64"/>
        <p:cNvGrpSpPr/>
        <p:nvPr/>
      </p:nvGrpSpPr>
      <p:grpSpPr>
        <a:xfrm>
          <a:off x="0" y="0"/>
          <a:ext cx="0" cy="0"/>
          <a:chOff x="0" y="0"/>
          <a:chExt cx="0" cy="0"/>
        </a:xfrm>
      </p:grpSpPr>
      <p:pic>
        <p:nvPicPr>
          <p:cNvPr id="65" name="Shape 65"/>
          <p:cNvPicPr preferRelativeResize="0"/>
          <p:nvPr/>
        </p:nvPicPr>
        <p:blipFill>
          <a:blip r:embed="rId2">
            <a:alphaModFix/>
          </a:blip>
          <a:stretch>
            <a:fillRect/>
          </a:stretch>
        </p:blipFill>
        <p:spPr>
          <a:xfrm>
            <a:off x="150887" y="186644"/>
            <a:ext cx="8827266" cy="6483095"/>
          </a:xfrm>
          <a:prstGeom prst="rect">
            <a:avLst/>
          </a:prstGeom>
          <a:noFill/>
          <a:ln>
            <a:noFill/>
          </a:ln>
        </p:spPr>
      </p:pic>
      <p:sp>
        <p:nvSpPr>
          <p:cNvPr id="66" name="Shape 66"/>
          <p:cNvSpPr txBox="1"/>
          <p:nvPr>
            <p:ph type="title"/>
          </p:nvPr>
        </p:nvSpPr>
        <p:spPr>
          <a:xfrm>
            <a:off x="779462" y="381000"/>
            <a:ext cx="7583400" cy="1044300"/>
          </a:xfrm>
          <a:prstGeom prst="rect">
            <a:avLst/>
          </a:prstGeom>
          <a:noFill/>
          <a:ln>
            <a:noFill/>
          </a:ln>
        </p:spPr>
        <p:txBody>
          <a:bodyPr anchorCtr="0" anchor="b" bIns="91425" lIns="91425" rIns="91425" tIns="91425"/>
          <a:lstStyle>
            <a:lvl1pPr lvl="0" rtl="0" algn="l">
              <a:spcBef>
                <a:spcPts val="0"/>
              </a:spcBef>
              <a:buClr>
                <a:schemeClr val="lt1"/>
              </a:buClr>
              <a:buFont typeface="Trebuchet MS"/>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7" name="Shape 67"/>
          <p:cNvSpPr txBox="1"/>
          <p:nvPr>
            <p:ph idx="1" type="body"/>
          </p:nvPr>
        </p:nvSpPr>
        <p:spPr>
          <a:xfrm>
            <a:off x="779462" y="1828800"/>
            <a:ext cx="7583400" cy="42090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8" name="Shape 68"/>
          <p:cNvSpPr txBox="1"/>
          <p:nvPr>
            <p:ph idx="10" type="dt"/>
          </p:nvPr>
        </p:nvSpPr>
        <p:spPr>
          <a:xfrm>
            <a:off x="381000" y="6288741"/>
            <a:ext cx="1887600" cy="365100"/>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69" name="Shape 69"/>
          <p:cNvSpPr txBox="1"/>
          <p:nvPr>
            <p:ph idx="11" type="ftr"/>
          </p:nvPr>
        </p:nvSpPr>
        <p:spPr>
          <a:xfrm>
            <a:off x="3304614" y="6288741"/>
            <a:ext cx="5238900" cy="365100"/>
          </a:xfrm>
          <a:prstGeom prst="rect">
            <a:avLst/>
          </a:prstGeom>
          <a:noFill/>
          <a:ln>
            <a:noFill/>
          </a:ln>
        </p:spPr>
        <p:txBody>
          <a:bodyPr anchorCtr="0" anchor="ctr"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70" name="Shape 70"/>
          <p:cNvSpPr txBox="1"/>
          <p:nvPr>
            <p:ph idx="12" type="sldNum"/>
          </p:nvPr>
        </p:nvSpPr>
        <p:spPr>
          <a:xfrm>
            <a:off x="8404410" y="219635"/>
            <a:ext cx="493200" cy="365099"/>
          </a:xfrm>
          <a:prstGeom prst="rect">
            <a:avLst/>
          </a:prstGeom>
          <a:noFill/>
          <a:ln>
            <a:noFill/>
          </a:ln>
        </p:spPr>
        <p:txBody>
          <a:bodyPr anchorCtr="0" anchor="ctr"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6" name="Shape 16"/>
        <p:cNvGrpSpPr/>
        <p:nvPr/>
      </p:nvGrpSpPr>
      <p:grpSpPr>
        <a:xfrm>
          <a:off x="0" y="0"/>
          <a:ext cx="0" cy="0"/>
          <a:chOff x="0" y="0"/>
          <a:chExt cx="0" cy="0"/>
        </a:xfrm>
      </p:grpSpPr>
      <p:sp>
        <p:nvSpPr>
          <p:cNvPr id="17" name="Shape 17"/>
          <p:cNvSpPr/>
          <p:nvPr/>
        </p:nvSpPr>
        <p:spPr>
          <a:xfrm>
            <a:off x="586720" y="6769200"/>
            <a:ext cx="7970700" cy="888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8" name="Shape 18"/>
          <p:cNvSpPr/>
          <p:nvPr/>
        </p:nvSpPr>
        <p:spPr>
          <a:xfrm>
            <a:off x="586720" y="0"/>
            <a:ext cx="7970700" cy="888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9" name="Shape 19"/>
          <p:cNvSpPr txBox="1"/>
          <p:nvPr>
            <p:ph type="title"/>
          </p:nvPr>
        </p:nvSpPr>
        <p:spPr>
          <a:xfrm>
            <a:off x="509550" y="2561800"/>
            <a:ext cx="8124900" cy="17343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20" name="Shape 20"/>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1" name="Shape 21"/>
        <p:cNvGrpSpPr/>
        <p:nvPr/>
      </p:nvGrpSpPr>
      <p:grpSpPr>
        <a:xfrm>
          <a:off x="0" y="0"/>
          <a:ext cx="0" cy="0"/>
          <a:chOff x="0" y="0"/>
          <a:chExt cx="0" cy="0"/>
        </a:xfrm>
      </p:grpSpPr>
      <p:sp>
        <p:nvSpPr>
          <p:cNvPr id="22" name="Shape 22"/>
          <p:cNvSpPr/>
          <p:nvPr/>
        </p:nvSpPr>
        <p:spPr>
          <a:xfrm>
            <a:off x="-125" y="6727600"/>
            <a:ext cx="9144000" cy="130500"/>
          </a:xfrm>
          <a:prstGeom prst="rect">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cxnSp>
        <p:nvCxnSpPr>
          <p:cNvPr id="23" name="Shape 23"/>
          <p:cNvCxnSpPr/>
          <p:nvPr/>
        </p:nvCxnSpPr>
        <p:spPr>
          <a:xfrm>
            <a:off x="419425" y="1538926"/>
            <a:ext cx="385200" cy="0"/>
          </a:xfrm>
          <a:prstGeom prst="straightConnector1">
            <a:avLst/>
          </a:prstGeom>
          <a:noFill/>
          <a:ln cap="flat" cmpd="sng" w="28575">
            <a:solidFill>
              <a:schemeClr val="dk1"/>
            </a:solidFill>
            <a:prstDash val="solid"/>
            <a:round/>
            <a:headEnd len="med" w="med" type="none"/>
            <a:tailEnd len="med" w="med" type="none"/>
          </a:ln>
        </p:spPr>
      </p:cxnSp>
      <p:sp>
        <p:nvSpPr>
          <p:cNvPr id="24" name="Shape 24"/>
          <p:cNvSpPr txBox="1"/>
          <p:nvPr>
            <p:ph type="title"/>
          </p:nvPr>
        </p:nvSpPr>
        <p:spPr>
          <a:xfrm>
            <a:off x="311700" y="496966"/>
            <a:ext cx="8520600" cy="8601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 type="body"/>
          </p:nvPr>
        </p:nvSpPr>
        <p:spPr>
          <a:xfrm>
            <a:off x="311700" y="1890400"/>
            <a:ext cx="8520600" cy="4201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6" name="Shape 26"/>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7" name="Shape 27"/>
        <p:cNvGrpSpPr/>
        <p:nvPr/>
      </p:nvGrpSpPr>
      <p:grpSpPr>
        <a:xfrm>
          <a:off x="0" y="0"/>
          <a:ext cx="0" cy="0"/>
          <a:chOff x="0" y="0"/>
          <a:chExt cx="0" cy="0"/>
        </a:xfrm>
      </p:grpSpPr>
      <p:cxnSp>
        <p:nvCxnSpPr>
          <p:cNvPr id="28" name="Shape 28"/>
          <p:cNvCxnSpPr/>
          <p:nvPr/>
        </p:nvCxnSpPr>
        <p:spPr>
          <a:xfrm>
            <a:off x="419425" y="1538926"/>
            <a:ext cx="385200" cy="0"/>
          </a:xfrm>
          <a:prstGeom prst="straightConnector1">
            <a:avLst/>
          </a:prstGeom>
          <a:noFill/>
          <a:ln cap="flat" cmpd="sng" w="28575">
            <a:solidFill>
              <a:schemeClr val="dk1"/>
            </a:solidFill>
            <a:prstDash val="solid"/>
            <a:round/>
            <a:headEnd len="med" w="med" type="none"/>
            <a:tailEnd len="med" w="med" type="none"/>
          </a:ln>
        </p:spPr>
      </p:cxnSp>
      <p:sp>
        <p:nvSpPr>
          <p:cNvPr id="29" name="Shape 29"/>
          <p:cNvSpPr txBox="1"/>
          <p:nvPr>
            <p:ph type="title"/>
          </p:nvPr>
        </p:nvSpPr>
        <p:spPr>
          <a:xfrm>
            <a:off x="311700" y="496966"/>
            <a:ext cx="8520600" cy="8601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1" type="body"/>
          </p:nvPr>
        </p:nvSpPr>
        <p:spPr>
          <a:xfrm>
            <a:off x="311700" y="1890600"/>
            <a:ext cx="3999900" cy="4201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2" type="body"/>
          </p:nvPr>
        </p:nvSpPr>
        <p:spPr>
          <a:xfrm>
            <a:off x="4832400" y="1890600"/>
            <a:ext cx="3999900" cy="4201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2" name="Shape 32"/>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3" name="Shape 33"/>
        <p:cNvGrpSpPr/>
        <p:nvPr/>
      </p:nvGrpSpPr>
      <p:grpSpPr>
        <a:xfrm>
          <a:off x="0" y="0"/>
          <a:ext cx="0" cy="0"/>
          <a:chOff x="0" y="0"/>
          <a:chExt cx="0" cy="0"/>
        </a:xfrm>
      </p:grpSpPr>
      <p:sp>
        <p:nvSpPr>
          <p:cNvPr id="34" name="Shape 34"/>
          <p:cNvSpPr txBox="1"/>
          <p:nvPr>
            <p:ph type="title"/>
          </p:nvPr>
        </p:nvSpPr>
        <p:spPr>
          <a:xfrm>
            <a:off x="311700" y="496966"/>
            <a:ext cx="8520600" cy="8601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5" name="Shape 35"/>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6" name="Shape 36"/>
        <p:cNvGrpSpPr/>
        <p:nvPr/>
      </p:nvGrpSpPr>
      <p:grpSpPr>
        <a:xfrm>
          <a:off x="0" y="0"/>
          <a:ext cx="0" cy="0"/>
          <a:chOff x="0" y="0"/>
          <a:chExt cx="0" cy="0"/>
        </a:xfrm>
      </p:grpSpPr>
      <p:cxnSp>
        <p:nvCxnSpPr>
          <p:cNvPr id="37" name="Shape 37"/>
          <p:cNvCxnSpPr/>
          <p:nvPr/>
        </p:nvCxnSpPr>
        <p:spPr>
          <a:xfrm>
            <a:off x="411043" y="1890362"/>
            <a:ext cx="385200" cy="0"/>
          </a:xfrm>
          <a:prstGeom prst="straightConnector1">
            <a:avLst/>
          </a:prstGeom>
          <a:noFill/>
          <a:ln cap="flat" cmpd="sng" w="28575">
            <a:solidFill>
              <a:schemeClr val="dk1"/>
            </a:solidFill>
            <a:prstDash val="solid"/>
            <a:round/>
            <a:headEnd len="med" w="med" type="none"/>
            <a:tailEnd len="med" w="med" type="none"/>
          </a:ln>
        </p:spPr>
      </p:cxnSp>
      <p:sp>
        <p:nvSpPr>
          <p:cNvPr id="38" name="Shape 38"/>
          <p:cNvSpPr txBox="1"/>
          <p:nvPr>
            <p:ph type="title"/>
          </p:nvPr>
        </p:nvSpPr>
        <p:spPr>
          <a:xfrm>
            <a:off x="311700" y="740800"/>
            <a:ext cx="2808000" cy="1007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9" name="Shape 39"/>
          <p:cNvSpPr txBox="1"/>
          <p:nvPr>
            <p:ph idx="1" type="body"/>
          </p:nvPr>
        </p:nvSpPr>
        <p:spPr>
          <a:xfrm>
            <a:off x="311700" y="2187133"/>
            <a:ext cx="2808000" cy="39051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0" name="Shape 40"/>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41" name="Shape 41"/>
        <p:cNvGrpSpPr/>
        <p:nvPr/>
      </p:nvGrpSpPr>
      <p:grpSpPr>
        <a:xfrm>
          <a:off x="0" y="0"/>
          <a:ext cx="0" cy="0"/>
          <a:chOff x="0" y="0"/>
          <a:chExt cx="0" cy="0"/>
        </a:xfrm>
      </p:grpSpPr>
      <p:sp>
        <p:nvSpPr>
          <p:cNvPr id="42" name="Shape 42"/>
          <p:cNvSpPr/>
          <p:nvPr/>
        </p:nvSpPr>
        <p:spPr>
          <a:xfrm>
            <a:off x="586720" y="0"/>
            <a:ext cx="7970700" cy="888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43" name="Shape 43"/>
          <p:cNvSpPr/>
          <p:nvPr/>
        </p:nvSpPr>
        <p:spPr>
          <a:xfrm>
            <a:off x="586720" y="6769200"/>
            <a:ext cx="7970700" cy="888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44" name="Shape 44"/>
          <p:cNvSpPr txBox="1"/>
          <p:nvPr>
            <p:ph type="title"/>
          </p:nvPr>
        </p:nvSpPr>
        <p:spPr>
          <a:xfrm>
            <a:off x="490250" y="701800"/>
            <a:ext cx="5618700" cy="5454300"/>
          </a:xfrm>
          <a:prstGeom prst="rect">
            <a:avLst/>
          </a:prstGeom>
        </p:spPr>
        <p:txBody>
          <a:bodyPr anchorCtr="0" anchor="ctr" bIns="91425" lIns="91425" rIns="91425" tIns="91425"/>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p:txBody>
      </p:sp>
      <p:sp>
        <p:nvSpPr>
          <p:cNvPr id="45" name="Shape 45"/>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6" name="Shape 46"/>
        <p:cNvGrpSpPr/>
        <p:nvPr/>
      </p:nvGrpSpPr>
      <p:grpSpPr>
        <a:xfrm>
          <a:off x="0" y="0"/>
          <a:ext cx="0" cy="0"/>
          <a:chOff x="0" y="0"/>
          <a:chExt cx="0" cy="0"/>
        </a:xfrm>
      </p:grpSpPr>
      <p:sp>
        <p:nvSpPr>
          <p:cNvPr id="47" name="Shape 47"/>
          <p:cNvSpPr/>
          <p:nvPr/>
        </p:nvSpPr>
        <p:spPr>
          <a:xfrm>
            <a:off x="4572000" y="-133"/>
            <a:ext cx="4572000" cy="68580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8" name="Shape 48"/>
          <p:cNvCxnSpPr/>
          <p:nvPr/>
        </p:nvCxnSpPr>
        <p:spPr>
          <a:xfrm>
            <a:off x="5029675" y="5994000"/>
            <a:ext cx="468300" cy="0"/>
          </a:xfrm>
          <a:prstGeom prst="straightConnector1">
            <a:avLst/>
          </a:prstGeom>
          <a:noFill/>
          <a:ln cap="flat" cmpd="sng" w="19050">
            <a:solidFill>
              <a:schemeClr val="lt1"/>
            </a:solidFill>
            <a:prstDash val="solid"/>
            <a:round/>
            <a:headEnd len="med" w="med" type="none"/>
            <a:tailEnd len="med" w="med" type="none"/>
          </a:ln>
        </p:spPr>
      </p:cxnSp>
      <p:sp>
        <p:nvSpPr>
          <p:cNvPr id="49" name="Shape 49"/>
          <p:cNvSpPr txBox="1"/>
          <p:nvPr>
            <p:ph type="title"/>
          </p:nvPr>
        </p:nvSpPr>
        <p:spPr>
          <a:xfrm>
            <a:off x="265500" y="1446166"/>
            <a:ext cx="4045200" cy="22761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50" name="Shape 50"/>
          <p:cNvSpPr txBox="1"/>
          <p:nvPr>
            <p:ph idx="1" type="subTitle"/>
          </p:nvPr>
        </p:nvSpPr>
        <p:spPr>
          <a:xfrm>
            <a:off x="265500" y="3793600"/>
            <a:ext cx="4045200" cy="1895700"/>
          </a:xfrm>
          <a:prstGeom prst="rect">
            <a:avLst/>
          </a:prstGeom>
        </p:spPr>
        <p:txBody>
          <a:bodyPr anchorCtr="0" anchor="t" bIns="91425" lIns="91425" rIns="91425" tIns="91425"/>
          <a:lstStyle>
            <a:lvl1pPr lvl="0" algn="ctr">
              <a:lnSpc>
                <a:spcPct val="100000"/>
              </a:lnSpc>
              <a:spcBef>
                <a:spcPts val="0"/>
              </a:spcBef>
              <a:spcAft>
                <a:spcPts val="0"/>
              </a:spcAft>
              <a:buClr>
                <a:schemeClr val="accent6"/>
              </a:buClr>
              <a:buSzPct val="100000"/>
              <a:buNone/>
              <a:defRPr sz="2100">
                <a:solidFill>
                  <a:schemeClr val="accent6"/>
                </a:solidFill>
              </a:defRPr>
            </a:lvl1pPr>
            <a:lvl2pPr lvl="1" algn="ctr">
              <a:lnSpc>
                <a:spcPct val="100000"/>
              </a:lnSpc>
              <a:spcBef>
                <a:spcPts val="0"/>
              </a:spcBef>
              <a:spcAft>
                <a:spcPts val="0"/>
              </a:spcAft>
              <a:buClr>
                <a:schemeClr val="accent6"/>
              </a:buClr>
              <a:buSzPct val="100000"/>
              <a:buNone/>
              <a:defRPr sz="2100">
                <a:solidFill>
                  <a:schemeClr val="accent6"/>
                </a:solidFill>
              </a:defRPr>
            </a:lvl2pPr>
            <a:lvl3pPr lvl="2" algn="ctr">
              <a:lnSpc>
                <a:spcPct val="100000"/>
              </a:lnSpc>
              <a:spcBef>
                <a:spcPts val="0"/>
              </a:spcBef>
              <a:spcAft>
                <a:spcPts val="0"/>
              </a:spcAft>
              <a:buClr>
                <a:schemeClr val="accent6"/>
              </a:buClr>
              <a:buSzPct val="100000"/>
              <a:buNone/>
              <a:defRPr sz="2100">
                <a:solidFill>
                  <a:schemeClr val="accent6"/>
                </a:solidFill>
              </a:defRPr>
            </a:lvl3pPr>
            <a:lvl4pPr lvl="3" algn="ctr">
              <a:lnSpc>
                <a:spcPct val="100000"/>
              </a:lnSpc>
              <a:spcBef>
                <a:spcPts val="0"/>
              </a:spcBef>
              <a:spcAft>
                <a:spcPts val="0"/>
              </a:spcAft>
              <a:buClr>
                <a:schemeClr val="accent6"/>
              </a:buClr>
              <a:buSzPct val="100000"/>
              <a:buNone/>
              <a:defRPr sz="2100">
                <a:solidFill>
                  <a:schemeClr val="accent6"/>
                </a:solidFill>
              </a:defRPr>
            </a:lvl4pPr>
            <a:lvl5pPr lvl="4" algn="ctr">
              <a:lnSpc>
                <a:spcPct val="100000"/>
              </a:lnSpc>
              <a:spcBef>
                <a:spcPts val="0"/>
              </a:spcBef>
              <a:spcAft>
                <a:spcPts val="0"/>
              </a:spcAft>
              <a:buClr>
                <a:schemeClr val="accent6"/>
              </a:buClr>
              <a:buSzPct val="100000"/>
              <a:buNone/>
              <a:defRPr sz="2100">
                <a:solidFill>
                  <a:schemeClr val="accent6"/>
                </a:solidFill>
              </a:defRPr>
            </a:lvl5pPr>
            <a:lvl6pPr lvl="5" algn="ctr">
              <a:lnSpc>
                <a:spcPct val="100000"/>
              </a:lnSpc>
              <a:spcBef>
                <a:spcPts val="0"/>
              </a:spcBef>
              <a:spcAft>
                <a:spcPts val="0"/>
              </a:spcAft>
              <a:buClr>
                <a:schemeClr val="accent6"/>
              </a:buClr>
              <a:buSzPct val="100000"/>
              <a:buNone/>
              <a:defRPr sz="2100">
                <a:solidFill>
                  <a:schemeClr val="accent6"/>
                </a:solidFill>
              </a:defRPr>
            </a:lvl6pPr>
            <a:lvl7pPr lvl="6" algn="ctr">
              <a:lnSpc>
                <a:spcPct val="100000"/>
              </a:lnSpc>
              <a:spcBef>
                <a:spcPts val="0"/>
              </a:spcBef>
              <a:spcAft>
                <a:spcPts val="0"/>
              </a:spcAft>
              <a:buClr>
                <a:schemeClr val="accent6"/>
              </a:buClr>
              <a:buSzPct val="100000"/>
              <a:buNone/>
              <a:defRPr sz="2100">
                <a:solidFill>
                  <a:schemeClr val="accent6"/>
                </a:solidFill>
              </a:defRPr>
            </a:lvl7pPr>
            <a:lvl8pPr lvl="7" algn="ctr">
              <a:lnSpc>
                <a:spcPct val="100000"/>
              </a:lnSpc>
              <a:spcBef>
                <a:spcPts val="0"/>
              </a:spcBef>
              <a:spcAft>
                <a:spcPts val="0"/>
              </a:spcAft>
              <a:buClr>
                <a:schemeClr val="accent6"/>
              </a:buClr>
              <a:buSzPct val="100000"/>
              <a:buNone/>
              <a:defRPr sz="2100">
                <a:solidFill>
                  <a:schemeClr val="accent6"/>
                </a:solidFill>
              </a:defRPr>
            </a:lvl8pPr>
            <a:lvl9pPr lvl="8" algn="ctr">
              <a:lnSpc>
                <a:spcPct val="100000"/>
              </a:lnSpc>
              <a:spcBef>
                <a:spcPts val="0"/>
              </a:spcBef>
              <a:spcAft>
                <a:spcPts val="0"/>
              </a:spcAft>
              <a:buClr>
                <a:schemeClr val="accent6"/>
              </a:buClr>
              <a:buSzPct val="100000"/>
              <a:buNone/>
              <a:defRPr sz="2100">
                <a:solidFill>
                  <a:schemeClr val="accent6"/>
                </a:solidFill>
              </a:defRPr>
            </a:lvl9pPr>
          </a:lstStyle>
          <a:p/>
        </p:txBody>
      </p:sp>
      <p:sp>
        <p:nvSpPr>
          <p:cNvPr id="51" name="Shape 51"/>
          <p:cNvSpPr txBox="1"/>
          <p:nvPr>
            <p:ph idx="2" type="body"/>
          </p:nvPr>
        </p:nvSpPr>
        <p:spPr>
          <a:xfrm>
            <a:off x="4939500" y="965600"/>
            <a:ext cx="3837000" cy="4926900"/>
          </a:xfrm>
          <a:prstGeom prst="rect">
            <a:avLst/>
          </a:prstGeom>
        </p:spPr>
        <p:txBody>
          <a:bodyPr anchorCtr="0" anchor="ctr" bIns="91425" lIns="91425" rIns="91425" tIns="91425"/>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p:txBody>
      </p:sp>
      <p:sp>
        <p:nvSpPr>
          <p:cNvPr id="52" name="Shape 52"/>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3" name="Shape 53"/>
        <p:cNvGrpSpPr/>
        <p:nvPr/>
      </p:nvGrpSpPr>
      <p:grpSpPr>
        <a:xfrm>
          <a:off x="0" y="0"/>
          <a:ext cx="0" cy="0"/>
          <a:chOff x="0" y="0"/>
          <a:chExt cx="0" cy="0"/>
        </a:xfrm>
      </p:grpSpPr>
      <p:sp>
        <p:nvSpPr>
          <p:cNvPr id="54" name="Shape 54"/>
          <p:cNvSpPr txBox="1"/>
          <p:nvPr>
            <p:ph idx="1" type="body"/>
          </p:nvPr>
        </p:nvSpPr>
        <p:spPr>
          <a:xfrm>
            <a:off x="319500" y="5640766"/>
            <a:ext cx="5998800" cy="7983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55" name="Shape 55"/>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96966"/>
            <a:ext cx="8520600" cy="860100"/>
          </a:xfrm>
          <a:prstGeom prst="rect">
            <a:avLst/>
          </a:prstGeom>
          <a:noFill/>
          <a:ln>
            <a:noFill/>
          </a:ln>
        </p:spPr>
        <p:txBody>
          <a:bodyPr anchorCtr="0" anchor="t" bIns="91425" lIns="91425" rIns="91425" tIns="91425"/>
          <a:lstStyle>
            <a:lvl1pPr lvl="0">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Shape 7"/>
          <p:cNvSpPr txBox="1"/>
          <p:nvPr>
            <p:ph idx="1" type="body"/>
          </p:nvPr>
        </p:nvSpPr>
        <p:spPr>
          <a:xfrm>
            <a:off x="311700" y="1890400"/>
            <a:ext cx="8520600" cy="42012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1"/>
              </a:buClr>
              <a:buSzPct val="100000"/>
              <a:buFont typeface="Lato"/>
              <a:defRPr sz="1800">
                <a:solidFill>
                  <a:schemeClr val="dk1"/>
                </a:solidFill>
                <a:latin typeface="Lato"/>
                <a:ea typeface="Lato"/>
                <a:cs typeface="Lato"/>
                <a:sym typeface="Lato"/>
              </a:defRPr>
            </a:lvl1pPr>
            <a:lvl2pPr lvl="1">
              <a:lnSpc>
                <a:spcPct val="115000"/>
              </a:lnSpc>
              <a:spcBef>
                <a:spcPts val="0"/>
              </a:spcBef>
              <a:spcAft>
                <a:spcPts val="1600"/>
              </a:spcAft>
              <a:buClr>
                <a:schemeClr val="dk1"/>
              </a:buClr>
              <a:buFont typeface="Lato"/>
              <a:defRPr>
                <a:solidFill>
                  <a:schemeClr val="dk1"/>
                </a:solidFill>
                <a:latin typeface="Lato"/>
                <a:ea typeface="Lato"/>
                <a:cs typeface="Lato"/>
                <a:sym typeface="Lato"/>
              </a:defRPr>
            </a:lvl2pPr>
            <a:lvl3pPr lvl="2">
              <a:lnSpc>
                <a:spcPct val="115000"/>
              </a:lnSpc>
              <a:spcBef>
                <a:spcPts val="0"/>
              </a:spcBef>
              <a:spcAft>
                <a:spcPts val="1600"/>
              </a:spcAft>
              <a:buClr>
                <a:schemeClr val="dk1"/>
              </a:buClr>
              <a:buFont typeface="Lato"/>
              <a:defRPr>
                <a:solidFill>
                  <a:schemeClr val="dk1"/>
                </a:solidFill>
                <a:latin typeface="Lato"/>
                <a:ea typeface="Lato"/>
                <a:cs typeface="Lato"/>
                <a:sym typeface="Lato"/>
              </a:defRPr>
            </a:lvl3pPr>
            <a:lvl4pPr lvl="3">
              <a:lnSpc>
                <a:spcPct val="115000"/>
              </a:lnSpc>
              <a:spcBef>
                <a:spcPts val="0"/>
              </a:spcBef>
              <a:spcAft>
                <a:spcPts val="1600"/>
              </a:spcAft>
              <a:buClr>
                <a:schemeClr val="dk1"/>
              </a:buClr>
              <a:buFont typeface="Lato"/>
              <a:defRPr>
                <a:solidFill>
                  <a:schemeClr val="dk1"/>
                </a:solidFill>
                <a:latin typeface="Lato"/>
                <a:ea typeface="Lato"/>
                <a:cs typeface="Lato"/>
                <a:sym typeface="Lato"/>
              </a:defRPr>
            </a:lvl4pPr>
            <a:lvl5pPr lvl="4">
              <a:lnSpc>
                <a:spcPct val="115000"/>
              </a:lnSpc>
              <a:spcBef>
                <a:spcPts val="0"/>
              </a:spcBef>
              <a:spcAft>
                <a:spcPts val="1600"/>
              </a:spcAft>
              <a:buClr>
                <a:schemeClr val="dk1"/>
              </a:buClr>
              <a:buFont typeface="Lato"/>
              <a:defRPr>
                <a:solidFill>
                  <a:schemeClr val="dk1"/>
                </a:solidFill>
                <a:latin typeface="Lato"/>
                <a:ea typeface="Lato"/>
                <a:cs typeface="Lato"/>
                <a:sym typeface="Lato"/>
              </a:defRPr>
            </a:lvl5pPr>
            <a:lvl6pPr lvl="5">
              <a:lnSpc>
                <a:spcPct val="115000"/>
              </a:lnSpc>
              <a:spcBef>
                <a:spcPts val="0"/>
              </a:spcBef>
              <a:spcAft>
                <a:spcPts val="1600"/>
              </a:spcAft>
              <a:buClr>
                <a:schemeClr val="dk1"/>
              </a:buClr>
              <a:buFont typeface="Lato"/>
              <a:defRPr>
                <a:solidFill>
                  <a:schemeClr val="dk1"/>
                </a:solidFill>
                <a:latin typeface="Lato"/>
                <a:ea typeface="Lato"/>
                <a:cs typeface="Lato"/>
                <a:sym typeface="Lato"/>
              </a:defRPr>
            </a:lvl6pPr>
            <a:lvl7pPr lvl="6">
              <a:lnSpc>
                <a:spcPct val="115000"/>
              </a:lnSpc>
              <a:spcBef>
                <a:spcPts val="0"/>
              </a:spcBef>
              <a:spcAft>
                <a:spcPts val="1600"/>
              </a:spcAft>
              <a:buClr>
                <a:schemeClr val="dk1"/>
              </a:buClr>
              <a:buFont typeface="Lato"/>
              <a:defRPr>
                <a:solidFill>
                  <a:schemeClr val="dk1"/>
                </a:solidFill>
                <a:latin typeface="Lato"/>
                <a:ea typeface="Lato"/>
                <a:cs typeface="Lato"/>
                <a:sym typeface="Lato"/>
              </a:defRPr>
            </a:lvl7pPr>
            <a:lvl8pPr lvl="7">
              <a:lnSpc>
                <a:spcPct val="115000"/>
              </a:lnSpc>
              <a:spcBef>
                <a:spcPts val="0"/>
              </a:spcBef>
              <a:spcAft>
                <a:spcPts val="1600"/>
              </a:spcAft>
              <a:buClr>
                <a:schemeClr val="dk1"/>
              </a:buClr>
              <a:buFont typeface="Lato"/>
              <a:defRPr>
                <a:solidFill>
                  <a:schemeClr val="dk1"/>
                </a:solidFill>
                <a:latin typeface="Lato"/>
                <a:ea typeface="Lato"/>
                <a:cs typeface="Lato"/>
                <a:sym typeface="Lato"/>
              </a:defRPr>
            </a:lvl8pPr>
            <a:lvl9pPr lvl="8">
              <a:lnSpc>
                <a:spcPct val="115000"/>
              </a:lnSpc>
              <a:spcBef>
                <a:spcPts val="0"/>
              </a:spcBef>
              <a:spcAft>
                <a:spcPts val="1600"/>
              </a:spcAft>
              <a:buClr>
                <a:schemeClr val="dk1"/>
              </a:buClr>
              <a:buFont typeface="Lato"/>
              <a:defRPr>
                <a:solidFill>
                  <a:schemeClr val="dk1"/>
                </a:solidFill>
                <a:latin typeface="Lato"/>
                <a:ea typeface="Lato"/>
                <a:cs typeface="Lato"/>
                <a:sym typeface="Lato"/>
              </a:defRPr>
            </a:lvl9pPr>
          </a:lstStyle>
          <a:p/>
        </p:txBody>
      </p:sp>
      <p:sp>
        <p:nvSpPr>
          <p:cNvPr id="8" name="Shape 8"/>
          <p:cNvSpPr txBox="1"/>
          <p:nvPr>
            <p:ph idx="12" type="sldNum"/>
          </p:nvPr>
        </p:nvSpPr>
        <p:spPr>
          <a:xfrm>
            <a:off x="8472457" y="6217622"/>
            <a:ext cx="548700" cy="5247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US" sz="1000">
                <a:solidFill>
                  <a:schemeClr val="dk1"/>
                </a:solidFill>
                <a:latin typeface="Lato"/>
                <a:ea typeface="Lato"/>
                <a:cs typeface="Lato"/>
                <a:sym typeface="La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0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image" Target="../media/image09.png"/><Relationship Id="rId5"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0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06.pn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06.png"/><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4.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0.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6.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6.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5.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7.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hyperlink" Target="www.pharmcas.org" TargetMode="External"/><Relationship Id="rId4" Type="http://schemas.openxmlformats.org/officeDocument/2006/relationships/hyperlink" Target="www.studentdoctor.net" TargetMode="External"/><Relationship Id="rId5" Type="http://schemas.openxmlformats.org/officeDocument/2006/relationships/hyperlink" Target="www.pharmacyschooladmissions.blogspot.com" TargetMode="External"/><Relationship Id="rId6" Type="http://schemas.openxmlformats.org/officeDocument/2006/relationships/hyperlink" Target="www.pharmdadmissions.ucsf.edu" TargetMode="External"/><Relationship Id="rId7" Type="http://schemas.openxmlformats.org/officeDocument/2006/relationships/hyperlink" Target="http://grad-schools.usnews.rankingsandreviews.com/best-graduate-schools/top-health-schools/pharmacy-ranking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0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0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05.png"/><Relationship Id="rId4" Type="http://schemas.openxmlformats.org/officeDocument/2006/relationships/image" Target="../media/image02.png"/><Relationship Id="rId5" Type="http://schemas.openxmlformats.org/officeDocument/2006/relationships/hyperlink" Target="http://www.registrar.ucla.edu/forms/transcript.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07.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sp>
        <p:nvSpPr>
          <p:cNvPr id="75" name="Shape 75"/>
          <p:cNvSpPr txBox="1"/>
          <p:nvPr>
            <p:ph type="title"/>
          </p:nvPr>
        </p:nvSpPr>
        <p:spPr>
          <a:xfrm>
            <a:off x="509550" y="1306275"/>
            <a:ext cx="8124900" cy="2068200"/>
          </a:xfrm>
          <a:prstGeom prst="rect">
            <a:avLst/>
          </a:prstGeom>
        </p:spPr>
        <p:txBody>
          <a:bodyPr anchorCtr="0" anchor="ctr" bIns="91425" lIns="91425" rIns="91425" tIns="91425">
            <a:noAutofit/>
          </a:bodyPr>
          <a:lstStyle/>
          <a:p>
            <a:pPr lvl="0">
              <a:spcBef>
                <a:spcPts val="1000"/>
              </a:spcBef>
              <a:buClr>
                <a:schemeClr val="dk1"/>
              </a:buClr>
              <a:buSzPct val="25000"/>
              <a:buFont typeface="Arial"/>
              <a:buNone/>
            </a:pPr>
            <a:r>
              <a:rPr lang="en-US" sz="5200">
                <a:latin typeface="Arial"/>
                <a:ea typeface="Arial"/>
                <a:cs typeface="Arial"/>
                <a:sym typeface="Arial"/>
              </a:rPr>
              <a:t>PPS Spring Week 1:</a:t>
            </a:r>
            <a:br>
              <a:rPr lang="en-US" sz="5200">
                <a:latin typeface="Arial"/>
                <a:ea typeface="Arial"/>
                <a:cs typeface="Arial"/>
                <a:sym typeface="Arial"/>
              </a:rPr>
            </a:br>
            <a:r>
              <a:rPr i="1" lang="en-US" sz="5200">
                <a:solidFill>
                  <a:srgbClr val="FFD966"/>
                </a:solidFill>
                <a:latin typeface="Arial"/>
                <a:ea typeface="Arial"/>
                <a:cs typeface="Arial"/>
                <a:sym typeface="Arial"/>
              </a:rPr>
              <a:t>Pharmacy Apps Crash Course</a:t>
            </a:r>
          </a:p>
        </p:txBody>
      </p:sp>
      <p:pic>
        <p:nvPicPr>
          <p:cNvPr id="76" name="Shape 76"/>
          <p:cNvPicPr preferRelativeResize="0"/>
          <p:nvPr/>
        </p:nvPicPr>
        <p:blipFill>
          <a:blip r:embed="rId3">
            <a:alphaModFix/>
          </a:blip>
          <a:stretch>
            <a:fillRect/>
          </a:stretch>
        </p:blipFill>
        <p:spPr>
          <a:xfrm>
            <a:off x="2590800" y="3762850"/>
            <a:ext cx="3962400" cy="2171700"/>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sp>
        <p:nvSpPr>
          <p:cNvPr id="134" name="Shape 134"/>
          <p:cNvSpPr txBox="1"/>
          <p:nvPr>
            <p:ph type="title"/>
          </p:nvPr>
        </p:nvSpPr>
        <p:spPr>
          <a:xfrm>
            <a:off x="779462" y="381000"/>
            <a:ext cx="7583400" cy="1044300"/>
          </a:xfrm>
          <a:prstGeom prst="rect">
            <a:avLst/>
          </a:prstGeom>
        </p:spPr>
        <p:txBody>
          <a:bodyPr anchorCtr="0" anchor="b" bIns="91425" lIns="91425" rIns="91425" tIns="91425">
            <a:noAutofit/>
          </a:bodyPr>
          <a:lstStyle/>
          <a:p>
            <a:pPr lvl="0">
              <a:spcBef>
                <a:spcPts val="0"/>
              </a:spcBef>
              <a:buNone/>
            </a:pPr>
            <a:r>
              <a:rPr lang="en-US" sz="3600">
                <a:latin typeface="Trebuchet MS"/>
                <a:ea typeface="Trebuchet MS"/>
                <a:cs typeface="Trebuchet MS"/>
                <a:sym typeface="Trebuchet MS"/>
              </a:rPr>
              <a:t>Letter of Recommendations Tips</a:t>
            </a:r>
          </a:p>
        </p:txBody>
      </p:sp>
      <p:sp>
        <p:nvSpPr>
          <p:cNvPr id="135" name="Shape 135"/>
          <p:cNvSpPr txBox="1"/>
          <p:nvPr>
            <p:ph idx="1" type="body"/>
          </p:nvPr>
        </p:nvSpPr>
        <p:spPr>
          <a:xfrm>
            <a:off x="412099" y="1500875"/>
            <a:ext cx="8355000" cy="4208999"/>
          </a:xfrm>
          <a:prstGeom prst="rect">
            <a:avLst/>
          </a:prstGeom>
        </p:spPr>
        <p:txBody>
          <a:bodyPr anchorCtr="0" anchor="t" bIns="91425" lIns="91425" rIns="91425" tIns="91425">
            <a:noAutofit/>
          </a:bodyPr>
          <a:lstStyle/>
          <a:p>
            <a:pPr indent="-381000" lvl="0" marL="457200" rtl="0">
              <a:spcBef>
                <a:spcPts val="0"/>
              </a:spcBef>
              <a:buClr>
                <a:srgbClr val="FFFFFF"/>
              </a:buClr>
              <a:buSzPct val="100000"/>
              <a:buFont typeface="Trebuchet MS"/>
            </a:pPr>
            <a:r>
              <a:rPr lang="en-US" sz="2400">
                <a:solidFill>
                  <a:srgbClr val="FFFFFF"/>
                </a:solidFill>
                <a:latin typeface="Trebuchet MS"/>
                <a:ea typeface="Trebuchet MS"/>
                <a:cs typeface="Trebuchet MS"/>
                <a:sym typeface="Trebuchet MS"/>
              </a:rPr>
              <a:t>Most schools require 3 rec letters (up to 4)</a:t>
            </a:r>
          </a:p>
          <a:p>
            <a:pPr indent="-381000" lvl="1" marL="914400" rtl="0">
              <a:spcBef>
                <a:spcPts val="0"/>
              </a:spcBef>
              <a:buClr>
                <a:srgbClr val="FFFFFF"/>
              </a:buClr>
              <a:buSzPct val="100000"/>
              <a:buFont typeface="Trebuchet MS"/>
            </a:pPr>
            <a:r>
              <a:rPr lang="en-US" sz="2400">
                <a:solidFill>
                  <a:srgbClr val="FFFFFF"/>
                </a:solidFill>
                <a:latin typeface="Trebuchet MS"/>
                <a:ea typeface="Trebuchet MS"/>
                <a:cs typeface="Trebuchet MS"/>
                <a:sym typeface="Trebuchet MS"/>
              </a:rPr>
              <a:t>one science professor</a:t>
            </a:r>
          </a:p>
          <a:p>
            <a:pPr indent="-381000" lvl="1" marL="914400" rtl="0">
              <a:spcBef>
                <a:spcPts val="0"/>
              </a:spcBef>
              <a:buClr>
                <a:srgbClr val="FFFFFF"/>
              </a:buClr>
              <a:buSzPct val="100000"/>
              <a:buFont typeface="Trebuchet MS"/>
            </a:pPr>
            <a:r>
              <a:rPr lang="en-US" sz="2400">
                <a:solidFill>
                  <a:srgbClr val="FFFFFF"/>
                </a:solidFill>
                <a:latin typeface="Trebuchet MS"/>
                <a:ea typeface="Trebuchet MS"/>
                <a:cs typeface="Trebuchet MS"/>
                <a:sym typeface="Trebuchet MS"/>
              </a:rPr>
              <a:t>the rest are up to you - pharmacist (required by UOP), lab PI, employer, club adviser, etc</a:t>
            </a:r>
          </a:p>
          <a:p>
            <a:pPr indent="-381000" lvl="0" marL="457200" rtl="0">
              <a:spcBef>
                <a:spcPts val="0"/>
              </a:spcBef>
              <a:buClr>
                <a:srgbClr val="FFFFFF"/>
              </a:buClr>
              <a:buSzPct val="100000"/>
              <a:buFont typeface="Trebuchet MS"/>
            </a:pPr>
            <a:r>
              <a:rPr lang="en-US" sz="2400">
                <a:solidFill>
                  <a:srgbClr val="FFFFFF"/>
                </a:solidFill>
                <a:latin typeface="Trebuchet MS"/>
                <a:ea typeface="Trebuchet MS"/>
                <a:cs typeface="Trebuchet MS"/>
                <a:sym typeface="Trebuchet MS"/>
              </a:rPr>
              <a:t>Start thinking about who you want to ask at the beginning of your 3rd year</a:t>
            </a:r>
          </a:p>
          <a:p>
            <a:pPr indent="-381000" lvl="0" marL="457200" rtl="0">
              <a:spcBef>
                <a:spcPts val="0"/>
              </a:spcBef>
              <a:buClr>
                <a:srgbClr val="FFFFFF"/>
              </a:buClr>
              <a:buSzPct val="100000"/>
              <a:buFont typeface="Trebuchet MS"/>
            </a:pPr>
            <a:r>
              <a:rPr lang="en-US" sz="2400">
                <a:solidFill>
                  <a:srgbClr val="FFFFFF"/>
                </a:solidFill>
                <a:latin typeface="Trebuchet MS"/>
                <a:ea typeface="Trebuchet MS"/>
                <a:cs typeface="Trebuchet MS"/>
                <a:sym typeface="Trebuchet MS"/>
              </a:rPr>
              <a:t>The sooner you ask them, the better</a:t>
            </a:r>
          </a:p>
          <a:p>
            <a:pPr indent="-381000" lvl="1" marL="914400" rtl="0">
              <a:spcBef>
                <a:spcPts val="0"/>
              </a:spcBef>
              <a:buClr>
                <a:srgbClr val="FFFFFF"/>
              </a:buClr>
              <a:buSzPct val="100000"/>
              <a:buFont typeface="Trebuchet MS"/>
            </a:pPr>
            <a:r>
              <a:rPr lang="en-US" sz="2400">
                <a:solidFill>
                  <a:srgbClr val="FFFFFF"/>
                </a:solidFill>
                <a:latin typeface="Trebuchet MS"/>
                <a:ea typeface="Trebuchet MS"/>
                <a:cs typeface="Trebuchet MS"/>
                <a:sym typeface="Trebuchet MS"/>
              </a:rPr>
              <a:t>Ask them now, but let them know you’ll be able to send them the PharmCAS link in June</a:t>
            </a:r>
          </a:p>
          <a:p>
            <a:pPr indent="-381000" lvl="1" marL="914400" rtl="0">
              <a:spcBef>
                <a:spcPts val="0"/>
              </a:spcBef>
              <a:buClr>
                <a:srgbClr val="FFFFFF"/>
              </a:buClr>
              <a:buSzPct val="100000"/>
              <a:buFont typeface="Trebuchet MS"/>
            </a:pPr>
            <a:r>
              <a:rPr lang="en-US" sz="2400">
                <a:solidFill>
                  <a:srgbClr val="FFFFFF"/>
                </a:solidFill>
                <a:latin typeface="Trebuchet MS"/>
                <a:ea typeface="Trebuchet MS"/>
                <a:cs typeface="Trebuchet MS"/>
                <a:sym typeface="Trebuchet MS"/>
              </a:rPr>
              <a:t>Set fake deadlines!</a:t>
            </a:r>
          </a:p>
          <a:p>
            <a:pPr indent="-381000" lvl="0" marL="457200">
              <a:spcBef>
                <a:spcPts val="0"/>
              </a:spcBef>
              <a:buClr>
                <a:srgbClr val="FFFFFF"/>
              </a:buClr>
              <a:buSzPct val="100000"/>
              <a:buFont typeface="Trebuchet MS"/>
            </a:pPr>
            <a:r>
              <a:rPr lang="en-US" sz="2400">
                <a:solidFill>
                  <a:srgbClr val="FFFFFF"/>
                </a:solidFill>
                <a:latin typeface="Trebuchet MS"/>
                <a:ea typeface="Trebuchet MS"/>
                <a:cs typeface="Trebuchet MS"/>
                <a:sym typeface="Trebuchet MS"/>
              </a:rPr>
              <a:t>Have resume and personal statement ready</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txBox="1"/>
          <p:nvPr>
            <p:ph type="title"/>
          </p:nvPr>
        </p:nvSpPr>
        <p:spPr>
          <a:xfrm>
            <a:off x="779462" y="381000"/>
            <a:ext cx="7583400" cy="1044300"/>
          </a:xfrm>
          <a:prstGeom prst="rect">
            <a:avLst/>
          </a:prstGeom>
        </p:spPr>
        <p:txBody>
          <a:bodyPr anchorCtr="0" anchor="b" bIns="91425" lIns="91425" rIns="91425" tIns="91425">
            <a:noAutofit/>
          </a:bodyPr>
          <a:lstStyle/>
          <a:p>
            <a:pPr lvl="0">
              <a:spcBef>
                <a:spcPts val="0"/>
              </a:spcBef>
              <a:buNone/>
            </a:pPr>
            <a:r>
              <a:rPr b="1" lang="en-US" sz="3800">
                <a:solidFill>
                  <a:srgbClr val="F3F3F3"/>
                </a:solidFill>
                <a:latin typeface="Trebuchet MS"/>
                <a:ea typeface="Trebuchet MS"/>
                <a:cs typeface="Trebuchet MS"/>
                <a:sym typeface="Trebuchet MS"/>
              </a:rPr>
              <a:t>Supplemental Applications</a:t>
            </a:r>
          </a:p>
        </p:txBody>
      </p:sp>
      <p:sp>
        <p:nvSpPr>
          <p:cNvPr id="141" name="Shape 141"/>
          <p:cNvSpPr txBox="1"/>
          <p:nvPr>
            <p:ph idx="1" type="body"/>
          </p:nvPr>
        </p:nvSpPr>
        <p:spPr>
          <a:xfrm>
            <a:off x="779462" y="1828800"/>
            <a:ext cx="7583400" cy="4208999"/>
          </a:xfrm>
          <a:prstGeom prst="rect">
            <a:avLst/>
          </a:prstGeom>
        </p:spPr>
        <p:txBody>
          <a:bodyPr anchorCtr="0" anchor="t" bIns="91425" lIns="91425" rIns="91425" tIns="91425">
            <a:noAutofit/>
          </a:bodyPr>
          <a:lstStyle/>
          <a:p>
            <a:pPr indent="0" lvl="0" marL="0" rtl="0">
              <a:spcBef>
                <a:spcPts val="0"/>
              </a:spcBef>
              <a:buNone/>
            </a:pPr>
            <a:r>
              <a:rPr b="1" lang="en-US" sz="2200">
                <a:solidFill>
                  <a:srgbClr val="F3F3F3"/>
                </a:solidFill>
                <a:latin typeface="Trebuchet MS"/>
                <a:ea typeface="Trebuchet MS"/>
                <a:cs typeface="Trebuchet MS"/>
                <a:sym typeface="Trebuchet MS"/>
              </a:rPr>
              <a:t>Example prompts:</a:t>
            </a:r>
          </a:p>
          <a:p>
            <a:pPr indent="-368300" lvl="0" marL="457200" rtl="0">
              <a:spcBef>
                <a:spcPts val="0"/>
              </a:spcBef>
              <a:buClr>
                <a:srgbClr val="F3F3F3"/>
              </a:buClr>
              <a:buSzPct val="100000"/>
              <a:buFont typeface="Trebuchet MS"/>
            </a:pPr>
            <a:r>
              <a:rPr lang="en-US" sz="2200">
                <a:solidFill>
                  <a:srgbClr val="F3F3F3"/>
                </a:solidFill>
                <a:latin typeface="Trebuchet MS"/>
                <a:ea typeface="Trebuchet MS"/>
                <a:cs typeface="Trebuchet MS"/>
                <a:sym typeface="Trebuchet MS"/>
              </a:rPr>
              <a:t>Why this school?</a:t>
            </a:r>
          </a:p>
          <a:p>
            <a:pPr indent="-368300" lvl="0" marL="457200" rtl="0">
              <a:spcBef>
                <a:spcPts val="0"/>
              </a:spcBef>
              <a:buClr>
                <a:srgbClr val="F3F3F3"/>
              </a:buClr>
              <a:buSzPct val="100000"/>
              <a:buFont typeface="Trebuchet MS"/>
            </a:pPr>
            <a:r>
              <a:rPr lang="en-US" sz="2200">
                <a:solidFill>
                  <a:srgbClr val="F3F3F3"/>
                </a:solidFill>
                <a:latin typeface="Trebuchet MS"/>
                <a:ea typeface="Trebuchet MS"/>
                <a:cs typeface="Trebuchet MS"/>
                <a:sym typeface="Trebuchet MS"/>
              </a:rPr>
              <a:t>Elaborate on leadership in one of your extracurricular activities.</a:t>
            </a:r>
          </a:p>
          <a:p>
            <a:pPr indent="-368300" lvl="0" marL="457200" rtl="0">
              <a:spcBef>
                <a:spcPts val="0"/>
              </a:spcBef>
              <a:buClr>
                <a:srgbClr val="F3F3F3"/>
              </a:buClr>
              <a:buSzPct val="100000"/>
              <a:buFont typeface="Trebuchet MS"/>
            </a:pPr>
            <a:r>
              <a:rPr lang="en-US" sz="2200">
                <a:solidFill>
                  <a:srgbClr val="F3F3F3"/>
                </a:solidFill>
                <a:latin typeface="Trebuchet MS"/>
                <a:ea typeface="Trebuchet MS"/>
                <a:cs typeface="Trebuchet MS"/>
                <a:sym typeface="Trebuchet MS"/>
              </a:rPr>
              <a:t>What unique qualities can you bring to our program?</a:t>
            </a:r>
          </a:p>
          <a:p>
            <a:pPr indent="-368300" lvl="0" marL="457200" rtl="0">
              <a:spcBef>
                <a:spcPts val="0"/>
              </a:spcBef>
              <a:buClr>
                <a:srgbClr val="F3F3F3"/>
              </a:buClr>
              <a:buSzPct val="100000"/>
              <a:buFont typeface="Trebuchet MS"/>
            </a:pPr>
            <a:r>
              <a:rPr lang="en-US" sz="2200">
                <a:solidFill>
                  <a:srgbClr val="F3F3F3"/>
                </a:solidFill>
                <a:latin typeface="Trebuchet MS"/>
                <a:ea typeface="Trebuchet MS"/>
                <a:cs typeface="Trebuchet MS"/>
                <a:sym typeface="Trebuchet MS"/>
              </a:rPr>
              <a:t>What is the human condition?</a:t>
            </a:r>
          </a:p>
          <a:p>
            <a:pPr indent="0" lvl="0" marL="0">
              <a:spcBef>
                <a:spcPts val="0"/>
              </a:spcBef>
              <a:buNone/>
            </a:pPr>
            <a:r>
              <a:t/>
            </a:r>
            <a:endParaRPr sz="2200">
              <a:solidFill>
                <a:srgbClr val="F3F3F3"/>
              </a:solidFill>
              <a:latin typeface="Trebuchet MS"/>
              <a:ea typeface="Trebuchet MS"/>
              <a:cs typeface="Trebuchet MS"/>
              <a:sym typeface="Trebuchet MS"/>
            </a:endParaRPr>
          </a:p>
        </p:txBody>
      </p:sp>
      <p:pic>
        <p:nvPicPr>
          <p:cNvPr id="142" name="Shape 142"/>
          <p:cNvPicPr preferRelativeResize="0"/>
          <p:nvPr/>
        </p:nvPicPr>
        <p:blipFill>
          <a:blip r:embed="rId3">
            <a:alphaModFix/>
          </a:blip>
          <a:stretch>
            <a:fillRect/>
          </a:stretch>
        </p:blipFill>
        <p:spPr>
          <a:xfrm>
            <a:off x="2985537" y="4808700"/>
            <a:ext cx="3171274" cy="1508200"/>
          </a:xfrm>
          <a:prstGeom prst="rect">
            <a:avLst/>
          </a:prstGeom>
          <a:noFill/>
          <a:ln>
            <a:noFill/>
          </a:ln>
        </p:spPr>
      </p:pic>
      <p:pic>
        <p:nvPicPr>
          <p:cNvPr id="143" name="Shape 143"/>
          <p:cNvPicPr preferRelativeResize="0"/>
          <p:nvPr/>
        </p:nvPicPr>
        <p:blipFill>
          <a:blip r:embed="rId4">
            <a:alphaModFix/>
          </a:blip>
          <a:stretch>
            <a:fillRect/>
          </a:stretch>
        </p:blipFill>
        <p:spPr>
          <a:xfrm>
            <a:off x="5933100" y="4606400"/>
            <a:ext cx="2499825" cy="916600"/>
          </a:xfrm>
          <a:prstGeom prst="rect">
            <a:avLst/>
          </a:prstGeom>
          <a:noFill/>
          <a:ln>
            <a:noFill/>
          </a:ln>
        </p:spPr>
      </p:pic>
      <p:pic>
        <p:nvPicPr>
          <p:cNvPr id="144" name="Shape 144"/>
          <p:cNvPicPr preferRelativeResize="0"/>
          <p:nvPr/>
        </p:nvPicPr>
        <p:blipFill>
          <a:blip r:embed="rId5">
            <a:alphaModFix/>
          </a:blip>
          <a:stretch>
            <a:fillRect/>
          </a:stretch>
        </p:blipFill>
        <p:spPr>
          <a:xfrm>
            <a:off x="462575" y="4808700"/>
            <a:ext cx="1658277" cy="1658277"/>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sp>
        <p:nvSpPr>
          <p:cNvPr id="149" name="Shape 149"/>
          <p:cNvSpPr txBox="1"/>
          <p:nvPr>
            <p:ph type="title"/>
          </p:nvPr>
        </p:nvSpPr>
        <p:spPr>
          <a:xfrm>
            <a:off x="780287" y="152875"/>
            <a:ext cx="7583400" cy="1044300"/>
          </a:xfrm>
          <a:prstGeom prst="rect">
            <a:avLst/>
          </a:prstGeom>
        </p:spPr>
        <p:txBody>
          <a:bodyPr anchorCtr="0" anchor="b" bIns="91425" lIns="91425" rIns="91425" tIns="91425">
            <a:noAutofit/>
          </a:bodyPr>
          <a:lstStyle/>
          <a:p>
            <a:pPr lvl="0">
              <a:spcBef>
                <a:spcPts val="0"/>
              </a:spcBef>
              <a:buNone/>
            </a:pPr>
            <a:r>
              <a:rPr lang="en-US" sz="3600">
                <a:latin typeface="Trebuchet MS"/>
                <a:ea typeface="Trebuchet MS"/>
                <a:cs typeface="Trebuchet MS"/>
                <a:sym typeface="Trebuchet MS"/>
              </a:rPr>
              <a:t>Supplemental Application Tips</a:t>
            </a:r>
          </a:p>
        </p:txBody>
      </p:sp>
      <p:sp>
        <p:nvSpPr>
          <p:cNvPr id="150" name="Shape 150"/>
          <p:cNvSpPr txBox="1"/>
          <p:nvPr>
            <p:ph idx="1" type="body"/>
          </p:nvPr>
        </p:nvSpPr>
        <p:spPr>
          <a:xfrm>
            <a:off x="780287" y="1258475"/>
            <a:ext cx="7583400" cy="4208999"/>
          </a:xfrm>
          <a:prstGeom prst="rect">
            <a:avLst/>
          </a:prstGeom>
        </p:spPr>
        <p:txBody>
          <a:bodyPr anchorCtr="0" anchor="t" bIns="91425" lIns="91425" rIns="91425" tIns="91425">
            <a:noAutofit/>
          </a:bodyPr>
          <a:lstStyle/>
          <a:p>
            <a:pPr indent="-381000" lvl="0" marL="457200" rtl="0">
              <a:spcBef>
                <a:spcPts val="0"/>
              </a:spcBef>
              <a:buClr>
                <a:srgbClr val="FFFFFF"/>
              </a:buClr>
              <a:buSzPct val="100000"/>
              <a:buFont typeface="Trebuchet MS"/>
            </a:pPr>
            <a:r>
              <a:rPr lang="en-US" sz="2400">
                <a:solidFill>
                  <a:srgbClr val="FFFFFF"/>
                </a:solidFill>
                <a:latin typeface="Trebuchet MS"/>
                <a:ea typeface="Trebuchet MS"/>
                <a:cs typeface="Trebuchet MS"/>
                <a:sym typeface="Trebuchet MS"/>
              </a:rPr>
              <a:t>USC and UOP require a resume</a:t>
            </a:r>
          </a:p>
          <a:p>
            <a:pPr indent="-228600" lvl="1" marL="914400" rtl="0">
              <a:spcBef>
                <a:spcPts val="0"/>
              </a:spcBef>
              <a:buClr>
                <a:srgbClr val="FFFFFF"/>
              </a:buClr>
              <a:buFont typeface="Trebuchet MS"/>
            </a:pPr>
            <a:r>
              <a:rPr lang="en-US">
                <a:solidFill>
                  <a:srgbClr val="FFFFFF"/>
                </a:solidFill>
                <a:latin typeface="Trebuchet MS"/>
                <a:ea typeface="Trebuchet MS"/>
                <a:cs typeface="Trebuchet MS"/>
                <a:sym typeface="Trebuchet MS"/>
              </a:rPr>
              <a:t>Resume critique service at Career Center</a:t>
            </a:r>
          </a:p>
          <a:p>
            <a:pPr indent="-381000" lvl="0" marL="457200" rtl="0">
              <a:spcBef>
                <a:spcPts val="0"/>
              </a:spcBef>
              <a:buClr>
                <a:srgbClr val="FFFFFF"/>
              </a:buClr>
              <a:buSzPct val="100000"/>
              <a:buFont typeface="Trebuchet MS"/>
            </a:pPr>
            <a:r>
              <a:rPr lang="en-US" sz="2400">
                <a:solidFill>
                  <a:srgbClr val="FFFFFF"/>
                </a:solidFill>
                <a:latin typeface="Trebuchet MS"/>
                <a:ea typeface="Trebuchet MS"/>
                <a:cs typeface="Trebuchet MS"/>
                <a:sym typeface="Trebuchet MS"/>
              </a:rPr>
              <a:t>Work on applications with rolling deadlines first</a:t>
            </a:r>
          </a:p>
          <a:p>
            <a:pPr indent="-381000" lvl="0" marL="457200" rtl="0">
              <a:spcBef>
                <a:spcPts val="0"/>
              </a:spcBef>
              <a:buClr>
                <a:srgbClr val="FFFFFF"/>
              </a:buClr>
              <a:buSzPct val="100000"/>
              <a:buFont typeface="Trebuchet MS"/>
            </a:pPr>
            <a:r>
              <a:rPr lang="en-US" sz="2400">
                <a:solidFill>
                  <a:srgbClr val="FFFFFF"/>
                </a:solidFill>
                <a:latin typeface="Trebuchet MS"/>
                <a:ea typeface="Trebuchet MS"/>
                <a:cs typeface="Trebuchet MS"/>
                <a:sym typeface="Trebuchet MS"/>
              </a:rPr>
              <a:t>Many schools ask similar essay prompts </a:t>
            </a:r>
          </a:p>
          <a:p>
            <a:pPr indent="-228600" lvl="1" marL="914400" rtl="0">
              <a:spcBef>
                <a:spcPts val="0"/>
              </a:spcBef>
              <a:buClr>
                <a:srgbClr val="FFFFFF"/>
              </a:buClr>
              <a:buFont typeface="Trebuchet MS"/>
            </a:pPr>
            <a:r>
              <a:rPr lang="en-US">
                <a:solidFill>
                  <a:srgbClr val="FFFFFF"/>
                </a:solidFill>
                <a:latin typeface="Trebuchet MS"/>
                <a:ea typeface="Trebuchet MS"/>
                <a:cs typeface="Trebuchet MS"/>
                <a:sym typeface="Trebuchet MS"/>
              </a:rPr>
              <a:t>Create a list to see which topics overlap</a:t>
            </a:r>
          </a:p>
          <a:p>
            <a:pPr indent="-228600" lvl="1" marL="914400" rtl="0">
              <a:spcBef>
                <a:spcPts val="0"/>
              </a:spcBef>
              <a:buClr>
                <a:srgbClr val="FFFFFF"/>
              </a:buClr>
              <a:buFont typeface="Trebuchet MS"/>
            </a:pPr>
            <a:r>
              <a:rPr lang="en-US">
                <a:solidFill>
                  <a:srgbClr val="FFFFFF"/>
                </a:solidFill>
                <a:latin typeface="Trebuchet MS"/>
                <a:ea typeface="Trebuchet MS"/>
                <a:cs typeface="Trebuchet MS"/>
                <a:sym typeface="Trebuchet MS"/>
              </a:rPr>
              <a:t>Can have basic essay skeleton that you personalize and modify for each school</a:t>
            </a:r>
          </a:p>
          <a:p>
            <a:pPr indent="-381000" lvl="0" marL="457200" rtl="0">
              <a:spcBef>
                <a:spcPts val="0"/>
              </a:spcBef>
              <a:buClr>
                <a:srgbClr val="FFFFFF"/>
              </a:buClr>
              <a:buSzPct val="100000"/>
              <a:buFont typeface="Trebuchet MS"/>
            </a:pPr>
            <a:r>
              <a:rPr lang="en-US" sz="2400">
                <a:solidFill>
                  <a:srgbClr val="FFFFFF"/>
                </a:solidFill>
                <a:latin typeface="Trebuchet MS"/>
                <a:ea typeface="Trebuchet MS"/>
                <a:cs typeface="Trebuchet MS"/>
                <a:sym typeface="Trebuchet MS"/>
              </a:rPr>
              <a:t>For each school, look at all your essays as a whole </a:t>
            </a:r>
          </a:p>
          <a:p>
            <a:pPr indent="-228600" lvl="1" marL="914400" rtl="0">
              <a:spcBef>
                <a:spcPts val="0"/>
              </a:spcBef>
              <a:buClr>
                <a:srgbClr val="FFFFFF"/>
              </a:buClr>
              <a:buFont typeface="Trebuchet MS"/>
            </a:pPr>
            <a:r>
              <a:rPr lang="en-US">
                <a:solidFill>
                  <a:srgbClr val="FFFFFF"/>
                </a:solidFill>
                <a:latin typeface="Trebuchet MS"/>
                <a:ea typeface="Trebuchet MS"/>
                <a:cs typeface="Trebuchet MS"/>
                <a:sym typeface="Trebuchet MS"/>
              </a:rPr>
              <a:t>Is there repetition between essays?</a:t>
            </a:r>
          </a:p>
          <a:p>
            <a:pPr indent="-228600" lvl="1" marL="914400">
              <a:spcBef>
                <a:spcPts val="0"/>
              </a:spcBef>
              <a:buClr>
                <a:srgbClr val="FFFFFF"/>
              </a:buClr>
              <a:buFont typeface="Trebuchet MS"/>
            </a:pPr>
            <a:r>
              <a:rPr lang="en-US">
                <a:solidFill>
                  <a:srgbClr val="FFFFFF"/>
                </a:solidFill>
                <a:latin typeface="Trebuchet MS"/>
                <a:ea typeface="Trebuchet MS"/>
                <a:cs typeface="Trebuchet MS"/>
                <a:sym typeface="Trebuchet MS"/>
              </a:rPr>
              <a:t>Do all my essays together paint a diverse picture of me? Have I showcased my individuality and different aspects of my character?</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ph type="title"/>
          </p:nvPr>
        </p:nvSpPr>
        <p:spPr>
          <a:xfrm>
            <a:off x="779462" y="381000"/>
            <a:ext cx="7583400" cy="1044300"/>
          </a:xfrm>
          <a:prstGeom prst="rect">
            <a:avLst/>
          </a:prstGeom>
        </p:spPr>
        <p:txBody>
          <a:bodyPr anchorCtr="0" anchor="b" bIns="91425" lIns="91425" rIns="91425" tIns="91425">
            <a:noAutofit/>
          </a:bodyPr>
          <a:lstStyle/>
          <a:p>
            <a:pPr lvl="0">
              <a:spcBef>
                <a:spcPts val="0"/>
              </a:spcBef>
              <a:buNone/>
            </a:pPr>
            <a:r>
              <a:rPr b="1" lang="en-US" sz="3800">
                <a:solidFill>
                  <a:srgbClr val="F3F3F3"/>
                </a:solidFill>
                <a:latin typeface="Trebuchet MS"/>
                <a:ea typeface="Trebuchet MS"/>
                <a:cs typeface="Trebuchet MS"/>
                <a:sym typeface="Trebuchet MS"/>
              </a:rPr>
              <a:t>Interviews</a:t>
            </a:r>
          </a:p>
        </p:txBody>
      </p:sp>
      <p:pic>
        <p:nvPicPr>
          <p:cNvPr id="156" name="Shape 156"/>
          <p:cNvPicPr preferRelativeResize="0"/>
          <p:nvPr/>
        </p:nvPicPr>
        <p:blipFill>
          <a:blip r:embed="rId3">
            <a:alphaModFix/>
          </a:blip>
          <a:stretch>
            <a:fillRect/>
          </a:stretch>
        </p:blipFill>
        <p:spPr>
          <a:xfrm>
            <a:off x="514337" y="3502574"/>
            <a:ext cx="8275024" cy="1906626"/>
          </a:xfrm>
          <a:prstGeom prst="rect">
            <a:avLst/>
          </a:prstGeom>
          <a:noFill/>
          <a:ln>
            <a:noFill/>
          </a:ln>
        </p:spPr>
      </p:pic>
      <p:sp>
        <p:nvSpPr>
          <p:cNvPr id="157" name="Shape 157"/>
          <p:cNvSpPr txBox="1"/>
          <p:nvPr/>
        </p:nvSpPr>
        <p:spPr>
          <a:xfrm>
            <a:off x="597575" y="2943050"/>
            <a:ext cx="3657600" cy="457200"/>
          </a:xfrm>
          <a:prstGeom prst="rect">
            <a:avLst/>
          </a:prstGeom>
          <a:noFill/>
          <a:ln>
            <a:noFill/>
          </a:ln>
        </p:spPr>
        <p:txBody>
          <a:bodyPr anchorCtr="0" anchor="t" bIns="91425" lIns="91425" rIns="91425" tIns="91425">
            <a:noAutofit/>
          </a:bodyPr>
          <a:lstStyle/>
          <a:p>
            <a:pPr lvl="0">
              <a:spcBef>
                <a:spcPts val="0"/>
              </a:spcBef>
              <a:buNone/>
            </a:pPr>
            <a:r>
              <a:rPr lang="en-US" sz="2400">
                <a:solidFill>
                  <a:srgbClr val="F3F3F3"/>
                </a:solidFill>
                <a:latin typeface="Calibri"/>
                <a:ea typeface="Calibri"/>
                <a:cs typeface="Calibri"/>
                <a:sym typeface="Calibri"/>
              </a:rPr>
              <a:t>October- March</a:t>
            </a:r>
          </a:p>
        </p:txBody>
      </p:sp>
      <p:sp>
        <p:nvSpPr>
          <p:cNvPr id="158" name="Shape 158"/>
          <p:cNvSpPr txBox="1"/>
          <p:nvPr/>
        </p:nvSpPr>
        <p:spPr>
          <a:xfrm>
            <a:off x="576025" y="1458400"/>
            <a:ext cx="7786800" cy="1409100"/>
          </a:xfrm>
          <a:prstGeom prst="rect">
            <a:avLst/>
          </a:prstGeom>
          <a:noFill/>
          <a:ln>
            <a:noFill/>
          </a:ln>
        </p:spPr>
        <p:txBody>
          <a:bodyPr anchorCtr="0" anchor="t" bIns="91425" lIns="91425" rIns="91425" tIns="91425">
            <a:noAutofit/>
          </a:bodyPr>
          <a:lstStyle/>
          <a:p>
            <a:pPr indent="-228600" lvl="0" marL="457200" rtl="0">
              <a:spcBef>
                <a:spcPts val="0"/>
              </a:spcBef>
              <a:buChar char="-"/>
            </a:pPr>
            <a:r>
              <a:rPr lang="en-US"/>
              <a:t>Interview Day is typically 5-6 hours long total ( Interview, Campus Tour, Presentations, Essay, etc)</a:t>
            </a:r>
          </a:p>
          <a:p>
            <a:pPr indent="-228600" lvl="0" marL="457200" rtl="0">
              <a:spcBef>
                <a:spcPts val="0"/>
              </a:spcBef>
              <a:buChar char="-"/>
            </a:pPr>
            <a:r>
              <a:rPr lang="en-US"/>
              <a:t>Most interviews are scheduled on Fridays  (esp for CA schools) or Saturdays.</a:t>
            </a:r>
          </a:p>
          <a:p>
            <a:pPr indent="0" lvl="0" marL="457200" rtl="0">
              <a:spcBef>
                <a:spcPts val="0"/>
              </a:spcBef>
              <a:buNone/>
            </a:pPr>
            <a:r>
              <a:rPr lang="en-US"/>
              <a:t>→ Try to arrange your class/work schedule to be flexible for Fridays! </a:t>
            </a:r>
          </a:p>
          <a:p>
            <a:pPr indent="-228600" lvl="0" marL="457200" rtl="0">
              <a:spcBef>
                <a:spcPts val="0"/>
              </a:spcBef>
              <a:buChar char="●"/>
            </a:pPr>
            <a:r>
              <a:rPr lang="en-US"/>
              <a:t>Depending on the school, rescheduling interview dates may be an option </a:t>
            </a:r>
          </a:p>
          <a:p>
            <a:pPr lvl="0">
              <a:spcBef>
                <a:spcPts val="0"/>
              </a:spcBef>
              <a:buNone/>
            </a:pPr>
            <a:r>
              <a:t/>
            </a:r>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x="0" y="0"/>
          <a:ext cx="0" cy="0"/>
          <a:chOff x="0" y="0"/>
          <a:chExt cx="0" cy="0"/>
        </a:xfrm>
      </p:grpSpPr>
      <p:sp>
        <p:nvSpPr>
          <p:cNvPr id="163" name="Shape 163"/>
          <p:cNvSpPr txBox="1"/>
          <p:nvPr>
            <p:ph type="title"/>
          </p:nvPr>
        </p:nvSpPr>
        <p:spPr>
          <a:xfrm>
            <a:off x="779462" y="381000"/>
            <a:ext cx="7583400" cy="1044300"/>
          </a:xfrm>
          <a:prstGeom prst="rect">
            <a:avLst/>
          </a:prstGeom>
        </p:spPr>
        <p:txBody>
          <a:bodyPr anchorCtr="0" anchor="b" bIns="91425" lIns="91425" rIns="91425" tIns="91425">
            <a:noAutofit/>
          </a:bodyPr>
          <a:lstStyle/>
          <a:p>
            <a:pPr lvl="0" rtl="0">
              <a:spcBef>
                <a:spcPts val="0"/>
              </a:spcBef>
              <a:buNone/>
            </a:pPr>
            <a:r>
              <a:rPr b="1" lang="en-US" sz="3800">
                <a:solidFill>
                  <a:srgbClr val="F3F3F3"/>
                </a:solidFill>
                <a:latin typeface="Trebuchet MS"/>
                <a:ea typeface="Trebuchet MS"/>
                <a:cs typeface="Trebuchet MS"/>
                <a:sym typeface="Trebuchet MS"/>
              </a:rPr>
              <a:t>Types of Interviews</a:t>
            </a:r>
          </a:p>
        </p:txBody>
      </p:sp>
      <p:sp>
        <p:nvSpPr>
          <p:cNvPr id="164" name="Shape 164"/>
          <p:cNvSpPr txBox="1"/>
          <p:nvPr>
            <p:ph idx="1" type="body"/>
          </p:nvPr>
        </p:nvSpPr>
        <p:spPr>
          <a:xfrm>
            <a:off x="551345" y="1871575"/>
            <a:ext cx="4765200" cy="4208999"/>
          </a:xfrm>
          <a:prstGeom prst="rect">
            <a:avLst/>
          </a:prstGeom>
        </p:spPr>
        <p:txBody>
          <a:bodyPr anchorCtr="0" anchor="t" bIns="91425" lIns="91425" rIns="91425" tIns="91425">
            <a:noAutofit/>
          </a:bodyPr>
          <a:lstStyle/>
          <a:p>
            <a:pPr indent="0" lvl="0" marL="0" rtl="0">
              <a:spcBef>
                <a:spcPts val="0"/>
              </a:spcBef>
              <a:buNone/>
            </a:pPr>
            <a:r>
              <a:rPr lang="en-US" sz="2200">
                <a:solidFill>
                  <a:srgbClr val="F3F3F3"/>
                </a:solidFill>
                <a:latin typeface="Trebuchet MS"/>
                <a:ea typeface="Trebuchet MS"/>
                <a:cs typeface="Trebuchet MS"/>
                <a:sym typeface="Trebuchet MS"/>
              </a:rPr>
              <a:t>The traditional interview</a:t>
            </a:r>
          </a:p>
          <a:p>
            <a:pPr indent="-368300" lvl="0" marL="457200" rtl="0">
              <a:spcBef>
                <a:spcPts val="0"/>
              </a:spcBef>
              <a:buClr>
                <a:srgbClr val="F3F3F3"/>
              </a:buClr>
              <a:buSzPct val="100000"/>
              <a:buFont typeface="Arial"/>
              <a:buChar char="●"/>
            </a:pPr>
            <a:r>
              <a:rPr lang="en-US" sz="2200">
                <a:solidFill>
                  <a:srgbClr val="F3F3F3"/>
                </a:solidFill>
                <a:latin typeface="Trebuchet MS"/>
                <a:ea typeface="Trebuchet MS"/>
                <a:cs typeface="Trebuchet MS"/>
                <a:sym typeface="Trebuchet MS"/>
              </a:rPr>
              <a:t>15-30 minutes</a:t>
            </a:r>
          </a:p>
          <a:p>
            <a:pPr indent="-368300" lvl="0" marL="457200" rtl="0">
              <a:spcBef>
                <a:spcPts val="0"/>
              </a:spcBef>
              <a:buClr>
                <a:srgbClr val="F3F3F3"/>
              </a:buClr>
              <a:buSzPct val="100000"/>
              <a:buFont typeface="Arial"/>
              <a:buChar char="●"/>
            </a:pPr>
            <a:r>
              <a:rPr lang="en-US" sz="2200">
                <a:solidFill>
                  <a:srgbClr val="F3F3F3"/>
                </a:solidFill>
                <a:latin typeface="Trebuchet MS"/>
                <a:ea typeface="Trebuchet MS"/>
                <a:cs typeface="Trebuchet MS"/>
                <a:sym typeface="Trebuchet MS"/>
              </a:rPr>
              <a:t>Formal</a:t>
            </a:r>
          </a:p>
          <a:p>
            <a:pPr indent="-368300" lvl="0" marL="457200" rtl="0">
              <a:spcBef>
                <a:spcPts val="0"/>
              </a:spcBef>
              <a:buClr>
                <a:srgbClr val="F3F3F3"/>
              </a:buClr>
              <a:buSzPct val="100000"/>
              <a:buFont typeface="Arial"/>
              <a:buChar char="●"/>
            </a:pPr>
            <a:r>
              <a:rPr lang="en-US" sz="2200">
                <a:solidFill>
                  <a:srgbClr val="F3F3F3"/>
                </a:solidFill>
                <a:latin typeface="Trebuchet MS"/>
                <a:ea typeface="Trebuchet MS"/>
                <a:cs typeface="Trebuchet MS"/>
                <a:sym typeface="Trebuchet MS"/>
              </a:rPr>
              <a:t>Often two interviewers </a:t>
            </a:r>
          </a:p>
          <a:p>
            <a:pPr indent="0" lvl="0" marL="0" rtl="0">
              <a:spcBef>
                <a:spcPts val="0"/>
              </a:spcBef>
              <a:buNone/>
            </a:pPr>
            <a:r>
              <a:rPr lang="en-US" sz="2200">
                <a:solidFill>
                  <a:srgbClr val="F3F3F3"/>
                </a:solidFill>
                <a:latin typeface="Trebuchet MS"/>
                <a:ea typeface="Trebuchet MS"/>
                <a:cs typeface="Trebuchet MS"/>
                <a:sym typeface="Trebuchet MS"/>
              </a:rPr>
              <a:t>Close File vs Open File </a:t>
            </a:r>
          </a:p>
          <a:p>
            <a:pPr lvl="0" rtl="0">
              <a:spcBef>
                <a:spcPts val="0"/>
              </a:spcBef>
              <a:buNone/>
            </a:pPr>
            <a:r>
              <a:t/>
            </a:r>
            <a:endParaRPr sz="2200">
              <a:solidFill>
                <a:srgbClr val="F3F3F3"/>
              </a:solidFill>
              <a:latin typeface="Trebuchet MS"/>
              <a:ea typeface="Trebuchet MS"/>
              <a:cs typeface="Trebuchet MS"/>
              <a:sym typeface="Trebuchet MS"/>
            </a:endParaRPr>
          </a:p>
          <a:p>
            <a:pPr lvl="0">
              <a:spcBef>
                <a:spcPts val="0"/>
              </a:spcBef>
              <a:buNone/>
            </a:pPr>
            <a:r>
              <a:t/>
            </a:r>
            <a:endParaRPr>
              <a:solidFill>
                <a:srgbClr val="F3F3F3"/>
              </a:solidFill>
            </a:endParaRPr>
          </a:p>
        </p:txBody>
      </p:sp>
      <p:pic>
        <p:nvPicPr>
          <p:cNvPr id="165" name="Shape 165"/>
          <p:cNvPicPr preferRelativeResize="0"/>
          <p:nvPr/>
        </p:nvPicPr>
        <p:blipFill>
          <a:blip r:embed="rId3">
            <a:alphaModFix/>
          </a:blip>
          <a:stretch>
            <a:fillRect/>
          </a:stretch>
        </p:blipFill>
        <p:spPr>
          <a:xfrm>
            <a:off x="5681050" y="3768225"/>
            <a:ext cx="3109350" cy="2691175"/>
          </a:xfrm>
          <a:prstGeom prst="rect">
            <a:avLst/>
          </a:prstGeom>
          <a:noFill/>
          <a:ln>
            <a:noFill/>
          </a:ln>
        </p:spPr>
      </p:pic>
      <p:pic>
        <p:nvPicPr>
          <p:cNvPr id="166" name="Shape 166"/>
          <p:cNvPicPr preferRelativeResize="0"/>
          <p:nvPr/>
        </p:nvPicPr>
        <p:blipFill>
          <a:blip r:embed="rId4">
            <a:alphaModFix/>
          </a:blip>
          <a:stretch>
            <a:fillRect/>
          </a:stretch>
        </p:blipFill>
        <p:spPr>
          <a:xfrm>
            <a:off x="5923325" y="1599675"/>
            <a:ext cx="2624799" cy="1741624"/>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sp>
        <p:nvSpPr>
          <p:cNvPr id="171" name="Shape 171"/>
          <p:cNvSpPr txBox="1"/>
          <p:nvPr>
            <p:ph type="title"/>
          </p:nvPr>
        </p:nvSpPr>
        <p:spPr>
          <a:xfrm>
            <a:off x="779462" y="381000"/>
            <a:ext cx="7583400" cy="1044300"/>
          </a:xfrm>
          <a:prstGeom prst="rect">
            <a:avLst/>
          </a:prstGeom>
        </p:spPr>
        <p:txBody>
          <a:bodyPr anchorCtr="0" anchor="b" bIns="91425" lIns="91425" rIns="91425" tIns="91425">
            <a:noAutofit/>
          </a:bodyPr>
          <a:lstStyle/>
          <a:p>
            <a:pPr lvl="0" rtl="0">
              <a:spcBef>
                <a:spcPts val="0"/>
              </a:spcBef>
              <a:buNone/>
            </a:pPr>
            <a:r>
              <a:rPr b="1" lang="en-US" sz="3800">
                <a:solidFill>
                  <a:srgbClr val="F3F3F3"/>
                </a:solidFill>
                <a:latin typeface="Trebuchet MS"/>
                <a:ea typeface="Trebuchet MS"/>
                <a:cs typeface="Trebuchet MS"/>
                <a:sym typeface="Trebuchet MS"/>
              </a:rPr>
              <a:t>Types of Interviews</a:t>
            </a:r>
          </a:p>
        </p:txBody>
      </p:sp>
      <p:sp>
        <p:nvSpPr>
          <p:cNvPr id="172" name="Shape 172"/>
          <p:cNvSpPr txBox="1"/>
          <p:nvPr>
            <p:ph idx="1" type="body"/>
          </p:nvPr>
        </p:nvSpPr>
        <p:spPr>
          <a:xfrm>
            <a:off x="551345" y="1871575"/>
            <a:ext cx="4765200" cy="4209000"/>
          </a:xfrm>
          <a:prstGeom prst="rect">
            <a:avLst/>
          </a:prstGeom>
        </p:spPr>
        <p:txBody>
          <a:bodyPr anchorCtr="0" anchor="t" bIns="91425" lIns="91425" rIns="91425" tIns="91425">
            <a:noAutofit/>
          </a:bodyPr>
          <a:lstStyle/>
          <a:p>
            <a:pPr lvl="0" rtl="0">
              <a:spcBef>
                <a:spcPts val="0"/>
              </a:spcBef>
              <a:buNone/>
            </a:pPr>
            <a:r>
              <a:t/>
            </a:r>
            <a:endParaRPr sz="2200">
              <a:solidFill>
                <a:srgbClr val="F3F3F3"/>
              </a:solidFill>
              <a:latin typeface="Trebuchet MS"/>
              <a:ea typeface="Trebuchet MS"/>
              <a:cs typeface="Trebuchet MS"/>
              <a:sym typeface="Trebuchet MS"/>
            </a:endParaRPr>
          </a:p>
          <a:p>
            <a:pPr indent="0" lvl="0" marL="0" rtl="0">
              <a:spcBef>
                <a:spcPts val="0"/>
              </a:spcBef>
              <a:buNone/>
            </a:pPr>
            <a:r>
              <a:rPr lang="en-US" sz="2200">
                <a:solidFill>
                  <a:srgbClr val="F3F3F3"/>
                </a:solidFill>
                <a:latin typeface="Trebuchet MS"/>
                <a:ea typeface="Trebuchet MS"/>
                <a:cs typeface="Trebuchet MS"/>
                <a:sym typeface="Trebuchet MS"/>
              </a:rPr>
              <a:t>Multiple mini interview (MMI)</a:t>
            </a:r>
          </a:p>
          <a:p>
            <a:pPr indent="-368300" lvl="0" marL="457200" rtl="0">
              <a:spcBef>
                <a:spcPts val="0"/>
              </a:spcBef>
              <a:buClr>
                <a:srgbClr val="F3F3F3"/>
              </a:buClr>
              <a:buSzPct val="100000"/>
              <a:buFont typeface="Trebuchet MS"/>
            </a:pPr>
            <a:r>
              <a:rPr lang="en-US" sz="2200">
                <a:solidFill>
                  <a:srgbClr val="F3F3F3"/>
                </a:solidFill>
                <a:latin typeface="Trebuchet MS"/>
                <a:ea typeface="Trebuchet MS"/>
                <a:cs typeface="Trebuchet MS"/>
                <a:sym typeface="Trebuchet MS"/>
              </a:rPr>
              <a:t>A series of short, timed scenario- based questions. </a:t>
            </a:r>
          </a:p>
          <a:p>
            <a:pPr indent="-368300" lvl="0" marL="457200" rtl="0">
              <a:spcBef>
                <a:spcPts val="0"/>
              </a:spcBef>
              <a:buClr>
                <a:srgbClr val="F3F3F3"/>
              </a:buClr>
              <a:buSzPct val="100000"/>
              <a:buFont typeface="Trebuchet MS"/>
            </a:pPr>
            <a:r>
              <a:rPr lang="en-US" sz="2200">
                <a:solidFill>
                  <a:srgbClr val="F3F3F3"/>
                </a:solidFill>
                <a:latin typeface="Trebuchet MS"/>
                <a:ea typeface="Trebuchet MS"/>
                <a:cs typeface="Trebuchet MS"/>
                <a:sym typeface="Trebuchet MS"/>
              </a:rPr>
              <a:t>Used to evaluate a candidate’s personality and character</a:t>
            </a:r>
          </a:p>
          <a:p>
            <a:pPr indent="0" lvl="0" marL="0" rtl="0">
              <a:spcBef>
                <a:spcPts val="0"/>
              </a:spcBef>
              <a:buNone/>
            </a:pPr>
            <a:r>
              <a:t/>
            </a:r>
            <a:endParaRPr sz="2200">
              <a:solidFill>
                <a:srgbClr val="F3F3F3"/>
              </a:solidFill>
              <a:latin typeface="Trebuchet MS"/>
              <a:ea typeface="Trebuchet MS"/>
              <a:cs typeface="Trebuchet MS"/>
              <a:sym typeface="Trebuchet MS"/>
            </a:endParaRPr>
          </a:p>
          <a:p>
            <a:pPr lvl="0" rtl="0">
              <a:spcBef>
                <a:spcPts val="0"/>
              </a:spcBef>
              <a:buNone/>
            </a:pPr>
            <a:r>
              <a:t/>
            </a:r>
            <a:endParaRPr sz="2200">
              <a:solidFill>
                <a:srgbClr val="F3F3F3"/>
              </a:solidFill>
              <a:latin typeface="Trebuchet MS"/>
              <a:ea typeface="Trebuchet MS"/>
              <a:cs typeface="Trebuchet MS"/>
              <a:sym typeface="Trebuchet MS"/>
            </a:endParaRPr>
          </a:p>
          <a:p>
            <a:pPr lvl="0" rtl="0">
              <a:spcBef>
                <a:spcPts val="0"/>
              </a:spcBef>
              <a:buNone/>
            </a:pPr>
            <a:r>
              <a:t/>
            </a:r>
            <a:endParaRPr>
              <a:solidFill>
                <a:srgbClr val="F3F3F3"/>
              </a:solidFill>
            </a:endParaRPr>
          </a:p>
        </p:txBody>
      </p:sp>
      <p:pic>
        <p:nvPicPr>
          <p:cNvPr id="173" name="Shape 173"/>
          <p:cNvPicPr preferRelativeResize="0"/>
          <p:nvPr/>
        </p:nvPicPr>
        <p:blipFill>
          <a:blip r:embed="rId3">
            <a:alphaModFix/>
          </a:blip>
          <a:stretch>
            <a:fillRect/>
          </a:stretch>
        </p:blipFill>
        <p:spPr>
          <a:xfrm>
            <a:off x="5681050" y="3768225"/>
            <a:ext cx="3109350" cy="2691175"/>
          </a:xfrm>
          <a:prstGeom prst="rect">
            <a:avLst/>
          </a:prstGeom>
          <a:noFill/>
          <a:ln>
            <a:noFill/>
          </a:ln>
        </p:spPr>
      </p:pic>
      <p:pic>
        <p:nvPicPr>
          <p:cNvPr id="174" name="Shape 174"/>
          <p:cNvPicPr preferRelativeResize="0"/>
          <p:nvPr/>
        </p:nvPicPr>
        <p:blipFill>
          <a:blip r:embed="rId4">
            <a:alphaModFix/>
          </a:blip>
          <a:stretch>
            <a:fillRect/>
          </a:stretch>
        </p:blipFill>
        <p:spPr>
          <a:xfrm>
            <a:off x="5923325" y="1599675"/>
            <a:ext cx="2624800" cy="1741624"/>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x="0" y="0"/>
          <a:ext cx="0" cy="0"/>
          <a:chOff x="0" y="0"/>
          <a:chExt cx="0" cy="0"/>
        </a:xfrm>
      </p:grpSpPr>
      <p:sp>
        <p:nvSpPr>
          <p:cNvPr id="179" name="Shape 179"/>
          <p:cNvSpPr txBox="1"/>
          <p:nvPr>
            <p:ph type="title"/>
          </p:nvPr>
        </p:nvSpPr>
        <p:spPr>
          <a:xfrm>
            <a:off x="779462" y="381000"/>
            <a:ext cx="7583400" cy="1044300"/>
          </a:xfrm>
          <a:prstGeom prst="rect">
            <a:avLst/>
          </a:prstGeom>
        </p:spPr>
        <p:txBody>
          <a:bodyPr anchorCtr="0" anchor="b" bIns="91425" lIns="91425" rIns="91425" tIns="91425">
            <a:noAutofit/>
          </a:bodyPr>
          <a:lstStyle/>
          <a:p>
            <a:pPr lvl="0">
              <a:spcBef>
                <a:spcPts val="0"/>
              </a:spcBef>
              <a:buNone/>
            </a:pPr>
            <a:r>
              <a:rPr lang="en-US">
                <a:latin typeface="Trebuchet MS"/>
                <a:ea typeface="Trebuchet MS"/>
                <a:cs typeface="Trebuchet MS"/>
                <a:sym typeface="Trebuchet MS"/>
              </a:rPr>
              <a:t>On Site Essay</a:t>
            </a:r>
          </a:p>
        </p:txBody>
      </p:sp>
      <p:sp>
        <p:nvSpPr>
          <p:cNvPr id="180" name="Shape 180"/>
          <p:cNvSpPr txBox="1"/>
          <p:nvPr>
            <p:ph idx="1" type="body"/>
          </p:nvPr>
        </p:nvSpPr>
        <p:spPr>
          <a:xfrm>
            <a:off x="779462" y="1828800"/>
            <a:ext cx="7583400" cy="4209000"/>
          </a:xfrm>
          <a:prstGeom prst="rect">
            <a:avLst/>
          </a:prstGeom>
        </p:spPr>
        <p:txBody>
          <a:bodyPr anchorCtr="0" anchor="t" bIns="91425" lIns="91425" rIns="91425" tIns="91425">
            <a:noAutofit/>
          </a:bodyPr>
          <a:lstStyle/>
          <a:p>
            <a:pPr indent="-228600" lvl="0" marL="457200" rtl="0">
              <a:spcBef>
                <a:spcPts val="0"/>
              </a:spcBef>
              <a:buClr>
                <a:srgbClr val="FFFFFF"/>
              </a:buClr>
              <a:buFont typeface="Trebuchet MS"/>
            </a:pPr>
            <a:r>
              <a:rPr lang="en-US">
                <a:solidFill>
                  <a:srgbClr val="FFFFFF"/>
                </a:solidFill>
                <a:latin typeface="Trebuchet MS"/>
                <a:ea typeface="Trebuchet MS"/>
                <a:cs typeface="Trebuchet MS"/>
                <a:sym typeface="Trebuchet MS"/>
              </a:rPr>
              <a:t>Tests written communication skills</a:t>
            </a:r>
          </a:p>
          <a:p>
            <a:pPr indent="-228600" lvl="0" marL="457200" rtl="0">
              <a:spcBef>
                <a:spcPts val="0"/>
              </a:spcBef>
              <a:buClr>
                <a:srgbClr val="FFFFFF"/>
              </a:buClr>
              <a:buFont typeface="Trebuchet MS"/>
            </a:pPr>
            <a:r>
              <a:rPr lang="en-US">
                <a:solidFill>
                  <a:srgbClr val="FFFFFF"/>
                </a:solidFill>
                <a:latin typeface="Trebuchet MS"/>
                <a:ea typeface="Trebuchet MS"/>
                <a:cs typeface="Trebuchet MS"/>
                <a:sym typeface="Trebuchet MS"/>
              </a:rPr>
              <a:t>Tests ability to form an opinion and take a stance</a:t>
            </a:r>
          </a:p>
          <a:p>
            <a:pPr indent="-228600" lvl="0" marL="457200" rtl="0">
              <a:spcBef>
                <a:spcPts val="0"/>
              </a:spcBef>
              <a:buClr>
                <a:srgbClr val="FFFFFF"/>
              </a:buClr>
              <a:buFont typeface="Trebuchet MS"/>
            </a:pPr>
            <a:r>
              <a:rPr lang="en-US">
                <a:solidFill>
                  <a:srgbClr val="FFFFFF"/>
                </a:solidFill>
                <a:latin typeface="Trebuchet MS"/>
                <a:ea typeface="Trebuchet MS"/>
                <a:cs typeface="Trebuchet MS"/>
                <a:sym typeface="Trebuchet MS"/>
              </a:rPr>
              <a:t>Requires no prior research/knowledge</a:t>
            </a:r>
          </a:p>
          <a:p>
            <a:pPr indent="-228600" lvl="0" marL="457200" rtl="0">
              <a:spcBef>
                <a:spcPts val="0"/>
              </a:spcBef>
              <a:buClr>
                <a:srgbClr val="FFFFFF"/>
              </a:buClr>
              <a:buFont typeface="Trebuchet MS"/>
            </a:pPr>
            <a:r>
              <a:rPr lang="en-US">
                <a:solidFill>
                  <a:srgbClr val="FFFFFF"/>
                </a:solidFill>
                <a:latin typeface="Trebuchet MS"/>
                <a:ea typeface="Trebuchet MS"/>
                <a:cs typeface="Trebuchet MS"/>
                <a:sym typeface="Trebuchet MS"/>
              </a:rPr>
              <a:t>Not much preparation can be done</a:t>
            </a:r>
          </a:p>
          <a:p>
            <a:pPr indent="-228600" lvl="1" marL="914400" rtl="0">
              <a:spcBef>
                <a:spcPts val="0"/>
              </a:spcBef>
              <a:buClr>
                <a:srgbClr val="FFFFFF"/>
              </a:buClr>
              <a:buFont typeface="Trebuchet MS"/>
            </a:pPr>
            <a:r>
              <a:rPr lang="en-US">
                <a:solidFill>
                  <a:srgbClr val="FFFFFF"/>
                </a:solidFill>
                <a:latin typeface="Trebuchet MS"/>
                <a:ea typeface="Trebuchet MS"/>
                <a:cs typeface="Trebuchet MS"/>
                <a:sym typeface="Trebuchet MS"/>
              </a:rPr>
              <a:t>Know essay paragraph format</a:t>
            </a:r>
          </a:p>
          <a:p>
            <a:pPr indent="-228600" lvl="1" marL="914400" rtl="0">
              <a:spcBef>
                <a:spcPts val="0"/>
              </a:spcBef>
              <a:buClr>
                <a:srgbClr val="FFFFFF"/>
              </a:buClr>
              <a:buFont typeface="Trebuchet MS"/>
            </a:pPr>
            <a:r>
              <a:rPr lang="en-US">
                <a:solidFill>
                  <a:srgbClr val="FFFFFF"/>
                </a:solidFill>
                <a:latin typeface="Trebuchet MS"/>
                <a:ea typeface="Trebuchet MS"/>
                <a:cs typeface="Trebuchet MS"/>
                <a:sym typeface="Trebuchet MS"/>
              </a:rPr>
              <a:t>Know how to express your thoughts clearly and concisely</a:t>
            </a:r>
          </a:p>
          <a:p>
            <a:pPr indent="-228600" lvl="1" marL="914400" rtl="0">
              <a:spcBef>
                <a:spcPts val="0"/>
              </a:spcBef>
              <a:buClr>
                <a:srgbClr val="FFFFFF"/>
              </a:buClr>
              <a:buFont typeface="Trebuchet MS"/>
            </a:pPr>
            <a:r>
              <a:rPr lang="en-US">
                <a:solidFill>
                  <a:srgbClr val="FFFFFF"/>
                </a:solidFill>
                <a:latin typeface="Trebuchet MS"/>
                <a:ea typeface="Trebuchet MS"/>
                <a:cs typeface="Trebuchet MS"/>
                <a:sym typeface="Trebuchet MS"/>
              </a:rPr>
              <a:t>Be wary of time limit</a:t>
            </a:r>
          </a:p>
          <a:p>
            <a:pPr indent="-228600" lvl="0" marL="457200">
              <a:spcBef>
                <a:spcPts val="0"/>
              </a:spcBef>
              <a:buClr>
                <a:srgbClr val="FFFFFF"/>
              </a:buClr>
              <a:buFont typeface="Trebuchet MS"/>
            </a:pPr>
            <a:r>
              <a:rPr lang="en-US">
                <a:solidFill>
                  <a:srgbClr val="FFFFFF"/>
                </a:solidFill>
                <a:latin typeface="Trebuchet MS"/>
                <a:ea typeface="Trebuchet MS"/>
                <a:cs typeface="Trebuchet MS"/>
                <a:sym typeface="Trebuchet MS"/>
              </a:rPr>
              <a:t>NOT every school has this though! :)</a:t>
            </a:r>
          </a:p>
        </p:txBody>
      </p:sp>
      <p:pic>
        <p:nvPicPr>
          <p:cNvPr id="181" name="Shape 181"/>
          <p:cNvPicPr preferRelativeResize="0"/>
          <p:nvPr/>
        </p:nvPicPr>
        <p:blipFill>
          <a:blip r:embed="rId3">
            <a:alphaModFix/>
          </a:blip>
          <a:stretch>
            <a:fillRect/>
          </a:stretch>
        </p:blipFill>
        <p:spPr>
          <a:xfrm>
            <a:off x="3965550" y="4311800"/>
            <a:ext cx="4762500" cy="2324100"/>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5" name="Shape 185"/>
        <p:cNvGrpSpPr/>
        <p:nvPr/>
      </p:nvGrpSpPr>
      <p:grpSpPr>
        <a:xfrm>
          <a:off x="0" y="0"/>
          <a:ext cx="0" cy="0"/>
          <a:chOff x="0" y="0"/>
          <a:chExt cx="0" cy="0"/>
        </a:xfrm>
      </p:grpSpPr>
      <p:sp>
        <p:nvSpPr>
          <p:cNvPr id="186" name="Shape 186"/>
          <p:cNvSpPr txBox="1"/>
          <p:nvPr>
            <p:ph type="title"/>
          </p:nvPr>
        </p:nvSpPr>
        <p:spPr>
          <a:xfrm>
            <a:off x="779462" y="381000"/>
            <a:ext cx="7583400" cy="1044300"/>
          </a:xfrm>
          <a:prstGeom prst="rect">
            <a:avLst/>
          </a:prstGeom>
        </p:spPr>
        <p:txBody>
          <a:bodyPr anchorCtr="0" anchor="b" bIns="91425" lIns="91425" rIns="91425" tIns="91425">
            <a:noAutofit/>
          </a:bodyPr>
          <a:lstStyle/>
          <a:p>
            <a:pPr lvl="0">
              <a:spcBef>
                <a:spcPts val="0"/>
              </a:spcBef>
              <a:buNone/>
            </a:pPr>
            <a:r>
              <a:rPr b="1" lang="en-US" sz="3800">
                <a:solidFill>
                  <a:srgbClr val="FFFFFF"/>
                </a:solidFill>
                <a:latin typeface="Trebuchet MS"/>
                <a:ea typeface="Trebuchet MS"/>
                <a:cs typeface="Trebuchet MS"/>
                <a:sym typeface="Trebuchet MS"/>
              </a:rPr>
              <a:t>Interview Preparation</a:t>
            </a:r>
          </a:p>
        </p:txBody>
      </p:sp>
      <p:sp>
        <p:nvSpPr>
          <p:cNvPr id="187" name="Shape 187"/>
          <p:cNvSpPr txBox="1"/>
          <p:nvPr>
            <p:ph idx="1" type="body"/>
          </p:nvPr>
        </p:nvSpPr>
        <p:spPr>
          <a:xfrm>
            <a:off x="635625" y="4227525"/>
            <a:ext cx="7583400" cy="2198100"/>
          </a:xfrm>
          <a:prstGeom prst="rect">
            <a:avLst/>
          </a:prstGeom>
        </p:spPr>
        <p:txBody>
          <a:bodyPr anchorCtr="0" anchor="t" bIns="91425" lIns="91425" rIns="91425" tIns="91425">
            <a:noAutofit/>
          </a:bodyPr>
          <a:lstStyle/>
          <a:p>
            <a:pPr indent="-368300" lvl="0" marL="457200" rtl="0">
              <a:lnSpc>
                <a:spcPct val="115000"/>
              </a:lnSpc>
              <a:spcBef>
                <a:spcPts val="0"/>
              </a:spcBef>
              <a:buClr>
                <a:srgbClr val="FFFFFF"/>
              </a:buClr>
              <a:buSzPct val="100000"/>
              <a:buFont typeface="Trebuchet MS"/>
            </a:pPr>
            <a:r>
              <a:rPr lang="en-US" sz="2200">
                <a:solidFill>
                  <a:srgbClr val="FFFFFF"/>
                </a:solidFill>
                <a:latin typeface="Trebuchet MS"/>
                <a:ea typeface="Trebuchet MS"/>
                <a:cs typeface="Trebuchet MS"/>
                <a:sym typeface="Trebuchet MS"/>
              </a:rPr>
              <a:t>Research the school ( School mission, programs, etc)</a:t>
            </a:r>
          </a:p>
          <a:p>
            <a:pPr indent="-368300" lvl="0" marL="457200" rtl="0">
              <a:lnSpc>
                <a:spcPct val="115000"/>
              </a:lnSpc>
              <a:spcBef>
                <a:spcPts val="0"/>
              </a:spcBef>
              <a:buClr>
                <a:srgbClr val="FFFFFF"/>
              </a:buClr>
              <a:buSzPct val="100000"/>
              <a:buFont typeface="Trebuchet MS"/>
            </a:pPr>
            <a:r>
              <a:rPr lang="en-US" sz="2200">
                <a:solidFill>
                  <a:srgbClr val="FFFFFF"/>
                </a:solidFill>
                <a:latin typeface="Trebuchet MS"/>
                <a:ea typeface="Trebuchet MS"/>
                <a:cs typeface="Trebuchet MS"/>
                <a:sym typeface="Trebuchet MS"/>
              </a:rPr>
              <a:t>Know how you want to convey yourself</a:t>
            </a:r>
          </a:p>
          <a:p>
            <a:pPr indent="-368300" lvl="0" marL="457200" rtl="0">
              <a:lnSpc>
                <a:spcPct val="115000"/>
              </a:lnSpc>
              <a:spcBef>
                <a:spcPts val="0"/>
              </a:spcBef>
              <a:buClr>
                <a:srgbClr val="FFFFFF"/>
              </a:buClr>
              <a:buSzPct val="100000"/>
              <a:buFont typeface="Trebuchet MS"/>
            </a:pPr>
            <a:r>
              <a:rPr lang="en-US" sz="2200">
                <a:solidFill>
                  <a:srgbClr val="FFFFFF"/>
                </a:solidFill>
                <a:latin typeface="Trebuchet MS"/>
                <a:ea typeface="Trebuchet MS"/>
                <a:cs typeface="Trebuchet MS"/>
                <a:sym typeface="Trebuchet MS"/>
              </a:rPr>
              <a:t>Mock interviews</a:t>
            </a:r>
          </a:p>
          <a:p>
            <a:pPr indent="-368300" lvl="0" marL="457200" rtl="0">
              <a:lnSpc>
                <a:spcPct val="115000"/>
              </a:lnSpc>
              <a:spcBef>
                <a:spcPts val="0"/>
              </a:spcBef>
              <a:buClr>
                <a:srgbClr val="FFFFFF"/>
              </a:buClr>
              <a:buSzPct val="100000"/>
              <a:buFont typeface="Trebuchet MS"/>
            </a:pPr>
            <a:r>
              <a:rPr lang="en-US" sz="2200">
                <a:solidFill>
                  <a:srgbClr val="FFFFFF"/>
                </a:solidFill>
                <a:latin typeface="Trebuchet MS"/>
                <a:ea typeface="Trebuchet MS"/>
                <a:cs typeface="Trebuchet MS"/>
                <a:sym typeface="Trebuchet MS"/>
              </a:rPr>
              <a:t>Write down your answers or make outlines</a:t>
            </a:r>
          </a:p>
          <a:p>
            <a:pPr indent="-368300" lvl="0" marL="457200" rtl="0">
              <a:lnSpc>
                <a:spcPct val="115000"/>
              </a:lnSpc>
              <a:spcBef>
                <a:spcPts val="0"/>
              </a:spcBef>
              <a:buClr>
                <a:srgbClr val="FFFFFF"/>
              </a:buClr>
              <a:buSzPct val="100000"/>
              <a:buFont typeface="Trebuchet MS"/>
            </a:pPr>
            <a:r>
              <a:rPr lang="en-US" sz="2200">
                <a:solidFill>
                  <a:srgbClr val="FFFFFF"/>
                </a:solidFill>
                <a:latin typeface="Trebuchet MS"/>
                <a:ea typeface="Trebuchet MS"/>
                <a:cs typeface="Trebuchet MS"/>
                <a:sym typeface="Trebuchet MS"/>
              </a:rPr>
              <a:t>Review your PS, supplementals  </a:t>
            </a:r>
          </a:p>
          <a:p>
            <a:pPr indent="0" lvl="0" marL="0" rtl="0">
              <a:spcBef>
                <a:spcPts val="0"/>
              </a:spcBef>
              <a:buNone/>
            </a:pPr>
            <a:r>
              <a:t/>
            </a:r>
            <a:endParaRPr sz="2200">
              <a:solidFill>
                <a:srgbClr val="FFFFFF"/>
              </a:solidFill>
              <a:latin typeface="Trebuchet MS"/>
              <a:ea typeface="Trebuchet MS"/>
              <a:cs typeface="Trebuchet MS"/>
              <a:sym typeface="Trebuchet MS"/>
            </a:endParaRPr>
          </a:p>
          <a:p>
            <a:pPr indent="0" lvl="0" marL="0" rtl="0">
              <a:spcBef>
                <a:spcPts val="0"/>
              </a:spcBef>
              <a:buNone/>
            </a:pPr>
            <a:r>
              <a:t/>
            </a:r>
            <a:endParaRPr sz="2200">
              <a:solidFill>
                <a:srgbClr val="FFFFFF"/>
              </a:solidFill>
              <a:latin typeface="Trebuchet MS"/>
              <a:ea typeface="Trebuchet MS"/>
              <a:cs typeface="Trebuchet MS"/>
              <a:sym typeface="Trebuchet MS"/>
            </a:endParaRPr>
          </a:p>
        </p:txBody>
      </p:sp>
      <p:pic>
        <p:nvPicPr>
          <p:cNvPr id="188" name="Shape 188"/>
          <p:cNvPicPr preferRelativeResize="0"/>
          <p:nvPr/>
        </p:nvPicPr>
        <p:blipFill>
          <a:blip r:embed="rId3">
            <a:alphaModFix/>
          </a:blip>
          <a:stretch>
            <a:fillRect/>
          </a:stretch>
        </p:blipFill>
        <p:spPr>
          <a:xfrm>
            <a:off x="2189925" y="1339650"/>
            <a:ext cx="4762500" cy="2733675"/>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 name="Shape 192"/>
        <p:cNvGrpSpPr/>
        <p:nvPr/>
      </p:nvGrpSpPr>
      <p:grpSpPr>
        <a:xfrm>
          <a:off x="0" y="0"/>
          <a:ext cx="0" cy="0"/>
          <a:chOff x="0" y="0"/>
          <a:chExt cx="0" cy="0"/>
        </a:xfrm>
      </p:grpSpPr>
      <p:sp>
        <p:nvSpPr>
          <p:cNvPr id="193" name="Shape 193"/>
          <p:cNvSpPr txBox="1"/>
          <p:nvPr>
            <p:ph type="title"/>
          </p:nvPr>
        </p:nvSpPr>
        <p:spPr>
          <a:xfrm>
            <a:off x="780287" y="195650"/>
            <a:ext cx="7583400" cy="1044300"/>
          </a:xfrm>
          <a:prstGeom prst="rect">
            <a:avLst/>
          </a:prstGeom>
        </p:spPr>
        <p:txBody>
          <a:bodyPr anchorCtr="0" anchor="b" bIns="91425" lIns="91425" rIns="91425" tIns="91425">
            <a:noAutofit/>
          </a:bodyPr>
          <a:lstStyle/>
          <a:p>
            <a:pPr lvl="0" rtl="0">
              <a:spcBef>
                <a:spcPts val="0"/>
              </a:spcBef>
              <a:buNone/>
            </a:pPr>
            <a:r>
              <a:rPr b="1" lang="en-US" sz="3800">
                <a:solidFill>
                  <a:srgbClr val="F3F3F3"/>
                </a:solidFill>
                <a:latin typeface="Trebuchet MS"/>
                <a:ea typeface="Trebuchet MS"/>
                <a:cs typeface="Trebuchet MS"/>
                <a:sym typeface="Trebuchet MS"/>
              </a:rPr>
              <a:t>Potential Questions</a:t>
            </a:r>
          </a:p>
        </p:txBody>
      </p:sp>
      <p:sp>
        <p:nvSpPr>
          <p:cNvPr id="194" name="Shape 194"/>
          <p:cNvSpPr txBox="1"/>
          <p:nvPr>
            <p:ph idx="1" type="body"/>
          </p:nvPr>
        </p:nvSpPr>
        <p:spPr>
          <a:xfrm>
            <a:off x="293225" y="1239950"/>
            <a:ext cx="8070600" cy="4209000"/>
          </a:xfrm>
          <a:prstGeom prst="rect">
            <a:avLst/>
          </a:prstGeom>
        </p:spPr>
        <p:txBody>
          <a:bodyPr anchorCtr="0" anchor="t" bIns="91425" lIns="91425" rIns="91425" tIns="91425">
            <a:noAutofit/>
          </a:bodyPr>
          <a:lstStyle/>
          <a:p>
            <a:pPr indent="-368300" lvl="0" marL="457200" rtl="0">
              <a:lnSpc>
                <a:spcPct val="115000"/>
              </a:lnSpc>
              <a:spcBef>
                <a:spcPts val="0"/>
              </a:spcBef>
              <a:buClr>
                <a:srgbClr val="FFFFFF"/>
              </a:buClr>
              <a:buSzPct val="100000"/>
              <a:buFont typeface="Trebuchet MS"/>
            </a:pPr>
            <a:r>
              <a:rPr lang="en-US" sz="2200">
                <a:solidFill>
                  <a:srgbClr val="FFFFFF"/>
                </a:solidFill>
                <a:latin typeface="Trebuchet MS"/>
                <a:ea typeface="Trebuchet MS"/>
                <a:cs typeface="Trebuchet MS"/>
                <a:sym typeface="Trebuchet MS"/>
              </a:rPr>
              <a:t>How do you handle stress?</a:t>
            </a:r>
          </a:p>
          <a:p>
            <a:pPr indent="-368300" lvl="1" marL="914400" rtl="0">
              <a:lnSpc>
                <a:spcPct val="115000"/>
              </a:lnSpc>
              <a:spcBef>
                <a:spcPts val="0"/>
              </a:spcBef>
              <a:buClr>
                <a:srgbClr val="FFFFFF"/>
              </a:buClr>
              <a:buSzPct val="100000"/>
              <a:buFont typeface="Trebuchet MS"/>
            </a:pPr>
            <a:r>
              <a:rPr lang="en-US" sz="2200">
                <a:solidFill>
                  <a:srgbClr val="FFFFFF"/>
                </a:solidFill>
                <a:latin typeface="Trebuchet MS"/>
                <a:ea typeface="Trebuchet MS"/>
                <a:cs typeface="Trebuchet MS"/>
                <a:sym typeface="Trebuchet MS"/>
              </a:rPr>
              <a:t>Do you have any questions for us? (Have one ready!) </a:t>
            </a:r>
          </a:p>
          <a:p>
            <a:pPr indent="-368300" lvl="1" marL="914400" rtl="0">
              <a:lnSpc>
                <a:spcPct val="115000"/>
              </a:lnSpc>
              <a:spcBef>
                <a:spcPts val="0"/>
              </a:spcBef>
              <a:buClr>
                <a:srgbClr val="FFFFFF"/>
              </a:buClr>
              <a:buSzPct val="100000"/>
              <a:buFont typeface="Trebuchet MS"/>
            </a:pPr>
            <a:r>
              <a:rPr lang="en-US" sz="2200">
                <a:solidFill>
                  <a:srgbClr val="FFFFFF"/>
                </a:solidFill>
                <a:latin typeface="Trebuchet MS"/>
                <a:ea typeface="Trebuchet MS"/>
                <a:cs typeface="Trebuchet MS"/>
                <a:sym typeface="Trebuchet MS"/>
              </a:rPr>
              <a:t>Be careful to have questions that you cannot find an answer online already </a:t>
            </a:r>
          </a:p>
          <a:p>
            <a:pPr indent="-368300" lvl="0" marL="457200" rtl="0">
              <a:lnSpc>
                <a:spcPct val="115000"/>
              </a:lnSpc>
              <a:spcBef>
                <a:spcPts val="0"/>
              </a:spcBef>
              <a:buClr>
                <a:srgbClr val="FFFFFF"/>
              </a:buClr>
              <a:buSzPct val="100000"/>
              <a:buFont typeface="Trebuchet MS"/>
            </a:pPr>
            <a:r>
              <a:rPr lang="en-US" sz="2200">
                <a:solidFill>
                  <a:srgbClr val="FFFFFF"/>
                </a:solidFill>
                <a:latin typeface="Trebuchet MS"/>
                <a:ea typeface="Trebuchet MS"/>
                <a:cs typeface="Trebuchet MS"/>
                <a:sym typeface="Trebuchet MS"/>
              </a:rPr>
              <a:t>School specific</a:t>
            </a:r>
          </a:p>
          <a:p>
            <a:pPr indent="-368300" lvl="1" marL="914400" rtl="0">
              <a:lnSpc>
                <a:spcPct val="115000"/>
              </a:lnSpc>
              <a:spcBef>
                <a:spcPts val="0"/>
              </a:spcBef>
              <a:buClr>
                <a:srgbClr val="FFFFFF"/>
              </a:buClr>
              <a:buSzPct val="100000"/>
              <a:buFont typeface="Trebuchet MS"/>
            </a:pPr>
            <a:r>
              <a:rPr lang="en-US" sz="2200">
                <a:solidFill>
                  <a:srgbClr val="FFFFFF"/>
                </a:solidFill>
                <a:latin typeface="Trebuchet MS"/>
                <a:ea typeface="Trebuchet MS"/>
                <a:cs typeface="Trebuchet MS"/>
                <a:sym typeface="Trebuchet MS"/>
              </a:rPr>
              <a:t>Why this school?</a:t>
            </a:r>
          </a:p>
          <a:p>
            <a:pPr indent="-368300" lvl="1" marL="914400" rtl="0">
              <a:lnSpc>
                <a:spcPct val="115000"/>
              </a:lnSpc>
              <a:spcBef>
                <a:spcPts val="0"/>
              </a:spcBef>
              <a:buClr>
                <a:srgbClr val="FFFFFF"/>
              </a:buClr>
              <a:buSzPct val="100000"/>
              <a:buFont typeface="Trebuchet MS"/>
            </a:pPr>
            <a:r>
              <a:rPr lang="en-US" sz="2200">
                <a:solidFill>
                  <a:srgbClr val="FFFFFF"/>
                </a:solidFill>
                <a:latin typeface="Trebuchet MS"/>
                <a:ea typeface="Trebuchet MS"/>
                <a:cs typeface="Trebuchet MS"/>
                <a:sym typeface="Trebuchet MS"/>
              </a:rPr>
              <a:t>What are the strengths &amp; weaknesses of this school?</a:t>
            </a:r>
          </a:p>
          <a:p>
            <a:pPr indent="-368300" lvl="0" marL="457200" rtl="0">
              <a:lnSpc>
                <a:spcPct val="115000"/>
              </a:lnSpc>
              <a:spcBef>
                <a:spcPts val="0"/>
              </a:spcBef>
              <a:buClr>
                <a:srgbClr val="FFFFFF"/>
              </a:buClr>
              <a:buSzPct val="100000"/>
              <a:buFont typeface="Trebuchet MS"/>
            </a:pPr>
            <a:r>
              <a:rPr lang="en-US" sz="2200">
                <a:solidFill>
                  <a:srgbClr val="FFFFFF"/>
                </a:solidFill>
                <a:latin typeface="Trebuchet MS"/>
                <a:ea typeface="Trebuchet MS"/>
                <a:cs typeface="Trebuchet MS"/>
                <a:sym typeface="Trebuchet MS"/>
              </a:rPr>
              <a:t>Ph</a:t>
            </a:r>
            <a:r>
              <a:rPr lang="en-US" sz="2200">
                <a:solidFill>
                  <a:srgbClr val="F3F3F3"/>
                </a:solidFill>
                <a:latin typeface="Trebuchet MS"/>
                <a:ea typeface="Trebuchet MS"/>
                <a:cs typeface="Trebuchet MS"/>
                <a:sym typeface="Trebuchet MS"/>
              </a:rPr>
              <a:t>armacy</a:t>
            </a:r>
          </a:p>
          <a:p>
            <a:pPr indent="-368300" lvl="1" marL="914400" rtl="0">
              <a:lnSpc>
                <a:spcPct val="115000"/>
              </a:lnSpc>
              <a:spcBef>
                <a:spcPts val="0"/>
              </a:spcBef>
              <a:buClr>
                <a:srgbClr val="F3F3F3"/>
              </a:buClr>
              <a:buSzPct val="100000"/>
              <a:buFont typeface="Trebuchet MS"/>
            </a:pPr>
            <a:r>
              <a:rPr lang="en-US" sz="2200">
                <a:solidFill>
                  <a:srgbClr val="F3F3F3"/>
                </a:solidFill>
                <a:latin typeface="Trebuchet MS"/>
                <a:ea typeface="Trebuchet MS"/>
                <a:cs typeface="Trebuchet MS"/>
                <a:sym typeface="Trebuchet MS"/>
              </a:rPr>
              <a:t>Why pharmacy?</a:t>
            </a:r>
          </a:p>
          <a:p>
            <a:pPr indent="-368300" lvl="1" marL="914400" rtl="0">
              <a:lnSpc>
                <a:spcPct val="115000"/>
              </a:lnSpc>
              <a:spcBef>
                <a:spcPts val="0"/>
              </a:spcBef>
              <a:buClr>
                <a:srgbClr val="F3F3F3"/>
              </a:buClr>
              <a:buSzPct val="100000"/>
              <a:buFont typeface="Trebuchet MS"/>
            </a:pPr>
            <a:r>
              <a:rPr lang="en-US" sz="2200">
                <a:solidFill>
                  <a:srgbClr val="F3F3F3"/>
                </a:solidFill>
                <a:latin typeface="Trebuchet MS"/>
                <a:ea typeface="Trebuchet MS"/>
                <a:cs typeface="Trebuchet MS"/>
                <a:sym typeface="Trebuchet MS"/>
              </a:rPr>
              <a:t>What are some challenges in pharmacy?</a:t>
            </a:r>
          </a:p>
          <a:p>
            <a:pPr indent="-368300" lvl="1" marL="914400" rtl="0">
              <a:lnSpc>
                <a:spcPct val="115000"/>
              </a:lnSpc>
              <a:spcBef>
                <a:spcPts val="0"/>
              </a:spcBef>
              <a:buClr>
                <a:srgbClr val="F3F3F3"/>
              </a:buClr>
              <a:buSzPct val="100000"/>
              <a:buFont typeface="Trebuchet MS"/>
            </a:pPr>
            <a:r>
              <a:rPr lang="en-US" sz="2200">
                <a:solidFill>
                  <a:srgbClr val="F3F3F3"/>
                </a:solidFill>
                <a:latin typeface="Trebuchet MS"/>
                <a:ea typeface="Trebuchet MS"/>
                <a:cs typeface="Trebuchet MS"/>
                <a:sym typeface="Trebuchet MS"/>
              </a:rPr>
              <a:t>What do you see as the future of pharmacy?</a:t>
            </a:r>
          </a:p>
          <a:p>
            <a:pPr indent="-368300" lvl="0" marL="457200" rtl="0">
              <a:lnSpc>
                <a:spcPct val="115000"/>
              </a:lnSpc>
              <a:spcBef>
                <a:spcPts val="0"/>
              </a:spcBef>
              <a:buClr>
                <a:srgbClr val="F3F3F3"/>
              </a:buClr>
              <a:buSzPct val="100000"/>
              <a:buFont typeface="Trebuchet MS"/>
            </a:pPr>
            <a:r>
              <a:rPr lang="en-US" sz="2200">
                <a:solidFill>
                  <a:srgbClr val="F3F3F3"/>
                </a:solidFill>
                <a:latin typeface="Trebuchet MS"/>
                <a:ea typeface="Trebuchet MS"/>
                <a:cs typeface="Trebuchet MS"/>
                <a:sym typeface="Trebuchet MS"/>
              </a:rPr>
              <a:t>Situational</a:t>
            </a:r>
          </a:p>
          <a:p>
            <a:pPr indent="-368300" lvl="1" marL="914400" rtl="0">
              <a:lnSpc>
                <a:spcPct val="115000"/>
              </a:lnSpc>
              <a:spcBef>
                <a:spcPts val="0"/>
              </a:spcBef>
              <a:buClr>
                <a:srgbClr val="F3F3F3"/>
              </a:buClr>
              <a:buSzPct val="100000"/>
              <a:buFont typeface="Trebuchet MS"/>
            </a:pPr>
            <a:r>
              <a:rPr lang="en-US" sz="2200">
                <a:solidFill>
                  <a:srgbClr val="F3F3F3"/>
                </a:solidFill>
                <a:latin typeface="Trebuchet MS"/>
                <a:ea typeface="Trebuchet MS"/>
                <a:cs typeface="Trebuchet MS"/>
                <a:sym typeface="Trebuchet MS"/>
              </a:rPr>
              <a:t>Can you tell us of a time you faced an obstacle, and what you did to overcome it?</a:t>
            </a:r>
          </a:p>
          <a:p>
            <a:pPr lvl="0" rtl="0">
              <a:lnSpc>
                <a:spcPct val="115000"/>
              </a:lnSpc>
              <a:spcBef>
                <a:spcPts val="0"/>
              </a:spcBef>
              <a:buNone/>
            </a:pPr>
            <a:r>
              <a:t/>
            </a:r>
            <a:endParaRPr sz="2200">
              <a:solidFill>
                <a:srgbClr val="F3F3F3"/>
              </a:solidFill>
              <a:latin typeface="Trebuchet MS"/>
              <a:ea typeface="Trebuchet MS"/>
              <a:cs typeface="Trebuchet MS"/>
              <a:sym typeface="Trebuchet MS"/>
            </a:endParaRPr>
          </a:p>
        </p:txBody>
      </p:sp>
      <p:pic>
        <p:nvPicPr>
          <p:cNvPr id="195" name="Shape 195"/>
          <p:cNvPicPr preferRelativeResize="0"/>
          <p:nvPr/>
        </p:nvPicPr>
        <p:blipFill>
          <a:blip r:embed="rId3">
            <a:alphaModFix/>
          </a:blip>
          <a:stretch>
            <a:fillRect/>
          </a:stretch>
        </p:blipFill>
        <p:spPr>
          <a:xfrm>
            <a:off x="5430450" y="195650"/>
            <a:ext cx="3487850" cy="1473025"/>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x="0" y="0"/>
          <a:ext cx="0" cy="0"/>
          <a:chOff x="0" y="0"/>
          <a:chExt cx="0" cy="0"/>
        </a:xfrm>
      </p:grpSpPr>
      <p:sp>
        <p:nvSpPr>
          <p:cNvPr id="200" name="Shape 200"/>
          <p:cNvSpPr txBox="1"/>
          <p:nvPr>
            <p:ph type="title"/>
          </p:nvPr>
        </p:nvSpPr>
        <p:spPr>
          <a:xfrm>
            <a:off x="779462" y="381000"/>
            <a:ext cx="7583400" cy="1044300"/>
          </a:xfrm>
          <a:prstGeom prst="rect">
            <a:avLst/>
          </a:prstGeom>
        </p:spPr>
        <p:txBody>
          <a:bodyPr anchorCtr="0" anchor="b" bIns="91425" lIns="91425" rIns="91425" tIns="91425">
            <a:noAutofit/>
          </a:bodyPr>
          <a:lstStyle/>
          <a:p>
            <a:pPr lvl="0">
              <a:spcBef>
                <a:spcPts val="0"/>
              </a:spcBef>
              <a:buNone/>
            </a:pPr>
            <a:r>
              <a:rPr lang="en-US">
                <a:latin typeface="Trebuchet MS"/>
                <a:ea typeface="Trebuchet MS"/>
                <a:cs typeface="Trebuchet MS"/>
                <a:sym typeface="Trebuchet MS"/>
              </a:rPr>
              <a:t>Interview Tips</a:t>
            </a:r>
          </a:p>
        </p:txBody>
      </p:sp>
      <p:sp>
        <p:nvSpPr>
          <p:cNvPr id="201" name="Shape 201"/>
          <p:cNvSpPr txBox="1"/>
          <p:nvPr>
            <p:ph idx="1" type="body"/>
          </p:nvPr>
        </p:nvSpPr>
        <p:spPr>
          <a:xfrm>
            <a:off x="780287" y="1425300"/>
            <a:ext cx="7583400" cy="4208999"/>
          </a:xfrm>
          <a:prstGeom prst="rect">
            <a:avLst/>
          </a:prstGeom>
        </p:spPr>
        <p:txBody>
          <a:bodyPr anchorCtr="0" anchor="t" bIns="91425" lIns="91425" rIns="91425" tIns="91425">
            <a:noAutofit/>
          </a:bodyPr>
          <a:lstStyle/>
          <a:p>
            <a:pPr indent="-228600" lvl="0" marL="457200" rtl="0">
              <a:spcBef>
                <a:spcPts val="0"/>
              </a:spcBef>
              <a:buClr>
                <a:srgbClr val="FFFFFF"/>
              </a:buClr>
              <a:buFont typeface="Trebuchet MS"/>
            </a:pPr>
            <a:r>
              <a:rPr lang="en-US">
                <a:solidFill>
                  <a:srgbClr val="FFFFFF"/>
                </a:solidFill>
                <a:latin typeface="Trebuchet MS"/>
                <a:ea typeface="Trebuchet MS"/>
                <a:cs typeface="Trebuchet MS"/>
                <a:sym typeface="Trebuchet MS"/>
              </a:rPr>
              <a:t>Think about your experiences and </a:t>
            </a:r>
            <a:r>
              <a:rPr b="1" i="1" lang="en-US" u="sng">
                <a:solidFill>
                  <a:srgbClr val="FFFFFF"/>
                </a:solidFill>
                <a:latin typeface="Trebuchet MS"/>
                <a:ea typeface="Trebuchet MS"/>
                <a:cs typeface="Trebuchet MS"/>
                <a:sym typeface="Trebuchet MS"/>
              </a:rPr>
              <a:t>what you have learned from them</a:t>
            </a:r>
          </a:p>
          <a:p>
            <a:pPr indent="-228600" lvl="0" marL="457200" rtl="0">
              <a:spcBef>
                <a:spcPts val="0"/>
              </a:spcBef>
              <a:buClr>
                <a:srgbClr val="FFFFFF"/>
              </a:buClr>
              <a:buFont typeface="Trebuchet MS"/>
            </a:pPr>
            <a:r>
              <a:rPr lang="en-US">
                <a:solidFill>
                  <a:srgbClr val="FFFFFF"/>
                </a:solidFill>
                <a:latin typeface="Trebuchet MS"/>
                <a:ea typeface="Trebuchet MS"/>
                <a:cs typeface="Trebuchet MS"/>
                <a:sym typeface="Trebuchet MS"/>
              </a:rPr>
              <a:t>Example: working in a pharmacy</a:t>
            </a:r>
          </a:p>
          <a:p>
            <a:pPr indent="-228600" lvl="1" marL="914400" rtl="0">
              <a:spcBef>
                <a:spcPts val="0"/>
              </a:spcBef>
              <a:buClr>
                <a:srgbClr val="FFFFFF"/>
              </a:buClr>
              <a:buFont typeface="Trebuchet MS"/>
            </a:pPr>
            <a:r>
              <a:rPr lang="en-US" sz="2200">
                <a:solidFill>
                  <a:srgbClr val="FFFFFF"/>
                </a:solidFill>
                <a:latin typeface="Trebuchet MS"/>
                <a:ea typeface="Trebuchet MS"/>
                <a:cs typeface="Trebuchet MS"/>
                <a:sym typeface="Trebuchet MS"/>
              </a:rPr>
              <a:t>Tell me about a time where you demonstrated leadership/worked in a team</a:t>
            </a:r>
          </a:p>
          <a:p>
            <a:pPr indent="-228600" lvl="1" marL="914400" rtl="0">
              <a:spcBef>
                <a:spcPts val="0"/>
              </a:spcBef>
              <a:buClr>
                <a:srgbClr val="FFFFFF"/>
              </a:buClr>
              <a:buFont typeface="Trebuchet MS"/>
            </a:pPr>
            <a:r>
              <a:rPr lang="en-US" sz="2200">
                <a:solidFill>
                  <a:srgbClr val="FFFFFF"/>
                </a:solidFill>
                <a:latin typeface="Trebuchet MS"/>
                <a:ea typeface="Trebuchet MS"/>
                <a:cs typeface="Trebuchet MS"/>
                <a:sym typeface="Trebuchet MS"/>
              </a:rPr>
              <a:t>Tell me about a time where you used creativity to solve a problem</a:t>
            </a:r>
          </a:p>
          <a:p>
            <a:pPr indent="-228600" lvl="1" marL="914400" rtl="0">
              <a:spcBef>
                <a:spcPts val="0"/>
              </a:spcBef>
              <a:buClr>
                <a:srgbClr val="FFFFFF"/>
              </a:buClr>
              <a:buFont typeface="Trebuchet MS"/>
            </a:pPr>
            <a:r>
              <a:rPr lang="en-US" sz="2200">
                <a:solidFill>
                  <a:srgbClr val="FFFFFF"/>
                </a:solidFill>
                <a:latin typeface="Trebuchet MS"/>
                <a:ea typeface="Trebuchet MS"/>
                <a:cs typeface="Trebuchet MS"/>
                <a:sym typeface="Trebuchet MS"/>
              </a:rPr>
              <a:t>What are the most important attributes/qualities of a leader/pharmacist?</a:t>
            </a:r>
          </a:p>
          <a:p>
            <a:pPr indent="-228600" lvl="1" marL="914400" rtl="0">
              <a:spcBef>
                <a:spcPts val="0"/>
              </a:spcBef>
              <a:buClr>
                <a:srgbClr val="FFFFFF"/>
              </a:buClr>
              <a:buFont typeface="Trebuchet MS"/>
            </a:pPr>
            <a:r>
              <a:rPr lang="en-US" sz="2200">
                <a:solidFill>
                  <a:srgbClr val="FFFFFF"/>
                </a:solidFill>
                <a:latin typeface="Trebuchet MS"/>
                <a:ea typeface="Trebuchet MS"/>
                <a:cs typeface="Trebuchet MS"/>
                <a:sym typeface="Trebuchet MS"/>
              </a:rPr>
              <a:t>Describe a time where you had a difficult situation with another person and how you handled it</a:t>
            </a:r>
          </a:p>
          <a:p>
            <a:pPr indent="0" lvl="0" marL="457200">
              <a:spcBef>
                <a:spcPts val="0"/>
              </a:spcBef>
              <a:buNone/>
            </a:pPr>
            <a:r>
              <a:t/>
            </a:r>
            <a:endParaRPr>
              <a:solidFill>
                <a:srgbClr val="FFFFFF"/>
              </a:solidFill>
              <a:latin typeface="Trebuchet MS"/>
              <a:ea typeface="Trebuchet MS"/>
              <a:cs typeface="Trebuchet MS"/>
              <a:sym typeface="Trebuchet MS"/>
            </a:endParaRPr>
          </a:p>
        </p:txBody>
      </p:sp>
      <p:pic>
        <p:nvPicPr>
          <p:cNvPr id="202" name="Shape 202"/>
          <p:cNvPicPr preferRelativeResize="0"/>
          <p:nvPr/>
        </p:nvPicPr>
        <p:blipFill>
          <a:blip r:embed="rId3">
            <a:alphaModFix/>
          </a:blip>
          <a:stretch>
            <a:fillRect/>
          </a:stretch>
        </p:blipFill>
        <p:spPr>
          <a:xfrm>
            <a:off x="4197050" y="229075"/>
            <a:ext cx="4762500" cy="1275625"/>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x="0" y="0"/>
          <a:ext cx="0" cy="0"/>
          <a:chOff x="0" y="0"/>
          <a:chExt cx="0" cy="0"/>
        </a:xfrm>
      </p:grpSpPr>
      <p:sp>
        <p:nvSpPr>
          <p:cNvPr id="81" name="Shape 81"/>
          <p:cNvSpPr txBox="1"/>
          <p:nvPr>
            <p:ph type="title"/>
          </p:nvPr>
        </p:nvSpPr>
        <p:spPr>
          <a:xfrm>
            <a:off x="311700" y="496966"/>
            <a:ext cx="8520600" cy="860100"/>
          </a:xfrm>
          <a:prstGeom prst="rect">
            <a:avLst/>
          </a:prstGeom>
        </p:spPr>
        <p:txBody>
          <a:bodyPr anchorCtr="0" anchor="t" bIns="91425" lIns="91425" rIns="91425" tIns="91425">
            <a:noAutofit/>
          </a:bodyPr>
          <a:lstStyle/>
          <a:p>
            <a:pPr lvl="0">
              <a:spcBef>
                <a:spcPts val="0"/>
              </a:spcBef>
              <a:buNone/>
            </a:pPr>
            <a:r>
              <a:rPr lang="en-US" sz="4400">
                <a:solidFill>
                  <a:schemeClr val="dk1"/>
                </a:solidFill>
                <a:latin typeface="Arial"/>
                <a:ea typeface="Arial"/>
                <a:cs typeface="Arial"/>
                <a:sym typeface="Arial"/>
              </a:rPr>
              <a:t>Pharm School Application Overview</a:t>
            </a:r>
          </a:p>
        </p:txBody>
      </p:sp>
      <p:sp>
        <p:nvSpPr>
          <p:cNvPr id="82" name="Shape 82"/>
          <p:cNvSpPr txBox="1"/>
          <p:nvPr>
            <p:ph idx="1" type="body"/>
          </p:nvPr>
        </p:nvSpPr>
        <p:spPr>
          <a:xfrm>
            <a:off x="311700" y="1890400"/>
            <a:ext cx="8520600" cy="4201200"/>
          </a:xfrm>
          <a:prstGeom prst="rect">
            <a:avLst/>
          </a:prstGeom>
        </p:spPr>
        <p:txBody>
          <a:bodyPr anchorCtr="0" anchor="t" bIns="91425" lIns="91425" rIns="91425" tIns="91425">
            <a:noAutofit/>
          </a:bodyPr>
          <a:lstStyle/>
          <a:p>
            <a:pPr indent="-406400" lvl="0" marL="457200" rtl="0">
              <a:lnSpc>
                <a:spcPct val="90000"/>
              </a:lnSpc>
              <a:spcBef>
                <a:spcPts val="1000"/>
              </a:spcBef>
              <a:buSzPct val="100000"/>
              <a:buFont typeface="Calibri"/>
              <a:buChar char="●"/>
            </a:pPr>
            <a:r>
              <a:rPr lang="en-US" sz="2800">
                <a:latin typeface="Calibri"/>
                <a:ea typeface="Calibri"/>
                <a:cs typeface="Calibri"/>
                <a:sym typeface="Calibri"/>
              </a:rPr>
              <a:t>Submit 2 kinds of applications</a:t>
            </a:r>
          </a:p>
          <a:p>
            <a:pPr indent="-381000" lvl="1" marL="914400" rtl="0">
              <a:lnSpc>
                <a:spcPct val="90000"/>
              </a:lnSpc>
              <a:spcBef>
                <a:spcPts val="500"/>
              </a:spcBef>
              <a:buSzPct val="100000"/>
              <a:buFont typeface="Calibri"/>
              <a:buChar char="○"/>
            </a:pPr>
            <a:r>
              <a:rPr lang="en-US" sz="2400">
                <a:latin typeface="Calibri"/>
                <a:ea typeface="Calibri"/>
                <a:cs typeface="Calibri"/>
                <a:sym typeface="Calibri"/>
              </a:rPr>
              <a:t>PharmCAS – general application + materials that will be sent to most schools you apply to (DEADLINE: NOV 1)</a:t>
            </a:r>
          </a:p>
          <a:p>
            <a:pPr indent="-381000" lvl="1" marL="914400" rtl="0">
              <a:lnSpc>
                <a:spcPct val="90000"/>
              </a:lnSpc>
              <a:spcBef>
                <a:spcPts val="500"/>
              </a:spcBef>
              <a:buSzPct val="100000"/>
              <a:buFont typeface="Calibri"/>
              <a:buChar char="○"/>
            </a:pPr>
            <a:r>
              <a:rPr lang="en-US" sz="2400">
                <a:latin typeface="Calibri"/>
                <a:ea typeface="Calibri"/>
                <a:cs typeface="Calibri"/>
                <a:sym typeface="Calibri"/>
              </a:rPr>
              <a:t>Supplementals- Specific to each school, different questions or requirements (DEADLINE: varies by school)</a:t>
            </a:r>
          </a:p>
          <a:p>
            <a:pPr indent="-406400" lvl="0" marL="457200" rtl="0">
              <a:lnSpc>
                <a:spcPct val="90000"/>
              </a:lnSpc>
              <a:spcBef>
                <a:spcPts val="1000"/>
              </a:spcBef>
              <a:buSzPct val="100000"/>
              <a:buFont typeface="Calibri"/>
              <a:buChar char="●"/>
            </a:pPr>
            <a:r>
              <a:rPr lang="en-US" sz="2800">
                <a:latin typeface="Calibri"/>
                <a:ea typeface="Calibri"/>
                <a:cs typeface="Calibri"/>
                <a:sym typeface="Calibri"/>
              </a:rPr>
              <a:t>Materials you will need/want</a:t>
            </a:r>
          </a:p>
          <a:p>
            <a:pPr indent="-381000" lvl="1" marL="914400" rtl="0">
              <a:lnSpc>
                <a:spcPct val="90000"/>
              </a:lnSpc>
              <a:spcBef>
                <a:spcPts val="500"/>
              </a:spcBef>
              <a:buSzPct val="100000"/>
              <a:buFont typeface="Calibri"/>
              <a:buChar char="○"/>
            </a:pPr>
            <a:r>
              <a:rPr lang="en-US" sz="2400">
                <a:latin typeface="Calibri"/>
                <a:ea typeface="Calibri"/>
                <a:cs typeface="Calibri"/>
                <a:sym typeface="Calibri"/>
              </a:rPr>
              <a:t>Personal Statement</a:t>
            </a:r>
          </a:p>
          <a:p>
            <a:pPr indent="-381000" lvl="1" marL="914400" rtl="0">
              <a:lnSpc>
                <a:spcPct val="90000"/>
              </a:lnSpc>
              <a:spcBef>
                <a:spcPts val="500"/>
              </a:spcBef>
              <a:buSzPct val="100000"/>
              <a:buFont typeface="Calibri"/>
              <a:buChar char="○"/>
            </a:pPr>
            <a:r>
              <a:rPr lang="en-US" sz="2400">
                <a:latin typeface="Calibri"/>
                <a:ea typeface="Calibri"/>
                <a:cs typeface="Calibri"/>
                <a:sym typeface="Calibri"/>
              </a:rPr>
              <a:t>Official academic transcript (obtain from transcript office)</a:t>
            </a:r>
          </a:p>
          <a:p>
            <a:pPr indent="-381000" lvl="1" marL="914400" rtl="0">
              <a:lnSpc>
                <a:spcPct val="90000"/>
              </a:lnSpc>
              <a:spcBef>
                <a:spcPts val="500"/>
              </a:spcBef>
              <a:buSzPct val="100000"/>
              <a:buFont typeface="Calibri"/>
              <a:buChar char="○"/>
            </a:pPr>
            <a:r>
              <a:rPr lang="en-US" sz="2400">
                <a:latin typeface="Calibri"/>
                <a:ea typeface="Calibri"/>
                <a:cs typeface="Calibri"/>
                <a:sym typeface="Calibri"/>
              </a:rPr>
              <a:t>Resume</a:t>
            </a:r>
          </a:p>
          <a:p>
            <a:pPr indent="-381000" lvl="1" marL="914400" rtl="0">
              <a:lnSpc>
                <a:spcPct val="90000"/>
              </a:lnSpc>
              <a:spcBef>
                <a:spcPts val="500"/>
              </a:spcBef>
              <a:buSzPct val="100000"/>
              <a:buFont typeface="Calibri"/>
              <a:buChar char="○"/>
            </a:pPr>
            <a:r>
              <a:rPr lang="en-US" sz="2400">
                <a:latin typeface="Calibri"/>
                <a:ea typeface="Calibri"/>
                <a:cs typeface="Calibri"/>
                <a:sym typeface="Calibri"/>
              </a:rPr>
              <a:t>Letters of Recommendation</a:t>
            </a:r>
          </a:p>
          <a:p>
            <a:pPr indent="-355600" lvl="2" marL="1371600" rtl="0">
              <a:lnSpc>
                <a:spcPct val="90000"/>
              </a:lnSpc>
              <a:spcBef>
                <a:spcPts val="500"/>
              </a:spcBef>
              <a:buSzPct val="100000"/>
              <a:buFont typeface="Calibri"/>
              <a:buChar char="■"/>
            </a:pPr>
            <a:r>
              <a:rPr lang="en-US" sz="2000">
                <a:latin typeface="Calibri"/>
                <a:ea typeface="Calibri"/>
                <a:cs typeface="Calibri"/>
                <a:sym typeface="Calibri"/>
              </a:rPr>
              <a:t>1 Professor</a:t>
            </a:r>
          </a:p>
          <a:p>
            <a:pPr indent="-355600" lvl="2" marL="1371600" rtl="0">
              <a:lnSpc>
                <a:spcPct val="90000"/>
              </a:lnSpc>
              <a:spcBef>
                <a:spcPts val="500"/>
              </a:spcBef>
              <a:buSzPct val="100000"/>
              <a:buFont typeface="Calibri"/>
              <a:buChar char="■"/>
            </a:pPr>
            <a:r>
              <a:rPr lang="en-US" sz="2000">
                <a:latin typeface="Calibri"/>
                <a:ea typeface="Calibri"/>
                <a:cs typeface="Calibri"/>
                <a:sym typeface="Calibri"/>
              </a:rPr>
              <a:t>1 Pharmacist</a:t>
            </a:r>
          </a:p>
          <a:p>
            <a:pPr indent="-355600" lvl="2" marL="1371600" rtl="0">
              <a:lnSpc>
                <a:spcPct val="90000"/>
              </a:lnSpc>
              <a:spcBef>
                <a:spcPts val="500"/>
              </a:spcBef>
              <a:buSzPct val="100000"/>
              <a:buFont typeface="Calibri"/>
              <a:buChar char="■"/>
            </a:pPr>
            <a:r>
              <a:rPr lang="en-US" sz="2000">
                <a:latin typeface="Calibri"/>
                <a:ea typeface="Calibri"/>
                <a:cs typeface="Calibri"/>
                <a:sym typeface="Calibri"/>
              </a:rPr>
              <a:t>1 Other (Can be another professor or pharmacist also)</a:t>
            </a:r>
          </a:p>
          <a:p>
            <a:pPr lvl="0">
              <a:spcBef>
                <a:spcPts val="0"/>
              </a:spcBef>
              <a:buNone/>
            </a:pPr>
            <a:r>
              <a:t/>
            </a:r>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x="0" y="0"/>
          <a:ext cx="0" cy="0"/>
          <a:chOff x="0" y="0"/>
          <a:chExt cx="0" cy="0"/>
        </a:xfrm>
      </p:grpSpPr>
      <p:sp>
        <p:nvSpPr>
          <p:cNvPr id="207" name="Shape 207"/>
          <p:cNvSpPr txBox="1"/>
          <p:nvPr>
            <p:ph type="title"/>
          </p:nvPr>
        </p:nvSpPr>
        <p:spPr>
          <a:xfrm>
            <a:off x="779462" y="381000"/>
            <a:ext cx="7583400" cy="1044300"/>
          </a:xfrm>
          <a:prstGeom prst="rect">
            <a:avLst/>
          </a:prstGeom>
        </p:spPr>
        <p:txBody>
          <a:bodyPr anchorCtr="0" anchor="b" bIns="91425" lIns="91425" rIns="91425" tIns="91425">
            <a:noAutofit/>
          </a:bodyPr>
          <a:lstStyle/>
          <a:p>
            <a:pPr lvl="0" rtl="0">
              <a:spcBef>
                <a:spcPts val="0"/>
              </a:spcBef>
              <a:buNone/>
            </a:pPr>
            <a:r>
              <a:rPr lang="en-US">
                <a:latin typeface="Trebuchet MS"/>
                <a:ea typeface="Trebuchet MS"/>
                <a:cs typeface="Trebuchet MS"/>
                <a:sym typeface="Trebuchet MS"/>
              </a:rPr>
              <a:t>Interview Tips</a:t>
            </a:r>
          </a:p>
        </p:txBody>
      </p:sp>
      <p:sp>
        <p:nvSpPr>
          <p:cNvPr id="208" name="Shape 208"/>
          <p:cNvSpPr txBox="1"/>
          <p:nvPr>
            <p:ph idx="1" type="body"/>
          </p:nvPr>
        </p:nvSpPr>
        <p:spPr>
          <a:xfrm>
            <a:off x="780287" y="1425300"/>
            <a:ext cx="7583400" cy="4209000"/>
          </a:xfrm>
          <a:prstGeom prst="rect">
            <a:avLst/>
          </a:prstGeom>
        </p:spPr>
        <p:txBody>
          <a:bodyPr anchorCtr="0" anchor="t" bIns="91425" lIns="91425" rIns="91425" tIns="91425">
            <a:noAutofit/>
          </a:bodyPr>
          <a:lstStyle/>
          <a:p>
            <a:pPr indent="-419100" lvl="0" marL="457200" marR="0" rtl="0" algn="l">
              <a:lnSpc>
                <a:spcPct val="115000"/>
              </a:lnSpc>
              <a:spcBef>
                <a:spcPts val="0"/>
              </a:spcBef>
              <a:spcAft>
                <a:spcPts val="1600"/>
              </a:spcAft>
              <a:buClr>
                <a:srgbClr val="FFFFFF"/>
              </a:buClr>
              <a:buSzPct val="100000"/>
              <a:buFont typeface="Trebuchet MS"/>
            </a:pPr>
            <a:r>
              <a:rPr lang="en-US" sz="3000">
                <a:solidFill>
                  <a:srgbClr val="FFFFFF"/>
                </a:solidFill>
                <a:latin typeface="Trebuchet MS"/>
                <a:ea typeface="Trebuchet MS"/>
                <a:cs typeface="Trebuchet MS"/>
                <a:sym typeface="Trebuchet MS"/>
              </a:rPr>
              <a:t>On the day of:</a:t>
            </a:r>
          </a:p>
          <a:p>
            <a:pPr indent="-419100" lvl="1" marL="914400" marR="0" rtl="0" algn="l">
              <a:lnSpc>
                <a:spcPct val="115000"/>
              </a:lnSpc>
              <a:spcBef>
                <a:spcPts val="0"/>
              </a:spcBef>
              <a:spcAft>
                <a:spcPts val="1600"/>
              </a:spcAft>
              <a:buClr>
                <a:srgbClr val="FFFFFF"/>
              </a:buClr>
              <a:buSzPct val="100000"/>
              <a:buFont typeface="Trebuchet MS"/>
            </a:pPr>
            <a:r>
              <a:rPr lang="en-US" sz="3000">
                <a:solidFill>
                  <a:srgbClr val="FFFFFF"/>
                </a:solidFill>
                <a:latin typeface="Trebuchet MS"/>
                <a:ea typeface="Trebuchet MS"/>
                <a:cs typeface="Trebuchet MS"/>
                <a:sym typeface="Trebuchet MS"/>
              </a:rPr>
              <a:t>BE ON TIME </a:t>
            </a:r>
          </a:p>
          <a:p>
            <a:pPr indent="-387350" lvl="1" marL="914400" marR="0" rtl="0" algn="l">
              <a:lnSpc>
                <a:spcPct val="115000"/>
              </a:lnSpc>
              <a:spcBef>
                <a:spcPts val="0"/>
              </a:spcBef>
              <a:spcAft>
                <a:spcPts val="1600"/>
              </a:spcAft>
              <a:buClr>
                <a:srgbClr val="FFFFFF"/>
              </a:buClr>
              <a:buSzPct val="100000"/>
              <a:buFont typeface="Trebuchet MS"/>
            </a:pPr>
            <a:r>
              <a:rPr lang="en-US" sz="2500">
                <a:solidFill>
                  <a:srgbClr val="FFFFFF"/>
                </a:solidFill>
                <a:latin typeface="Trebuchet MS"/>
                <a:ea typeface="Trebuchet MS"/>
                <a:cs typeface="Trebuchet MS"/>
                <a:sym typeface="Trebuchet MS"/>
              </a:rPr>
              <a:t>Plan meals so you’re not hungry and tired throughout the day (some schools provide lunch, snacks, water) </a:t>
            </a:r>
          </a:p>
          <a:p>
            <a:pPr indent="-387350" lvl="1" marL="914400" marR="0" rtl="0" algn="l">
              <a:lnSpc>
                <a:spcPct val="115000"/>
              </a:lnSpc>
              <a:spcBef>
                <a:spcPts val="0"/>
              </a:spcBef>
              <a:spcAft>
                <a:spcPts val="1600"/>
              </a:spcAft>
              <a:buClr>
                <a:srgbClr val="FFFFFF"/>
              </a:buClr>
              <a:buSzPct val="100000"/>
              <a:buFont typeface="Trebuchet MS"/>
            </a:pPr>
            <a:r>
              <a:rPr lang="en-US" sz="2500">
                <a:solidFill>
                  <a:srgbClr val="FFFFFF"/>
                </a:solidFill>
                <a:latin typeface="Trebuchet MS"/>
                <a:ea typeface="Trebuchet MS"/>
                <a:cs typeface="Trebuchet MS"/>
                <a:sym typeface="Trebuchet MS"/>
              </a:rPr>
              <a:t>Bring ID &amp; other required forms</a:t>
            </a:r>
          </a:p>
          <a:p>
            <a:pPr indent="0" lvl="0" marL="457200" rtl="0">
              <a:spcBef>
                <a:spcPts val="0"/>
              </a:spcBef>
              <a:buNone/>
            </a:pPr>
            <a:r>
              <a:t/>
            </a:r>
            <a:endParaRPr>
              <a:solidFill>
                <a:srgbClr val="FFFFFF"/>
              </a:solidFill>
              <a:latin typeface="Trebuchet MS"/>
              <a:ea typeface="Trebuchet MS"/>
              <a:cs typeface="Trebuchet MS"/>
              <a:sym typeface="Trebuchet MS"/>
            </a:endParaRPr>
          </a:p>
        </p:txBody>
      </p:sp>
      <p:pic>
        <p:nvPicPr>
          <p:cNvPr id="209" name="Shape 209"/>
          <p:cNvPicPr preferRelativeResize="0"/>
          <p:nvPr/>
        </p:nvPicPr>
        <p:blipFill>
          <a:blip r:embed="rId3">
            <a:alphaModFix/>
          </a:blip>
          <a:stretch>
            <a:fillRect/>
          </a:stretch>
        </p:blipFill>
        <p:spPr>
          <a:xfrm>
            <a:off x="4197050" y="229075"/>
            <a:ext cx="4762500" cy="1275625"/>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3" name="Shape 213"/>
        <p:cNvGrpSpPr/>
        <p:nvPr/>
      </p:nvGrpSpPr>
      <p:grpSpPr>
        <a:xfrm>
          <a:off x="0" y="0"/>
          <a:ext cx="0" cy="0"/>
          <a:chOff x="0" y="0"/>
          <a:chExt cx="0" cy="0"/>
        </a:xfrm>
      </p:grpSpPr>
      <p:sp>
        <p:nvSpPr>
          <p:cNvPr id="214" name="Shape 214"/>
          <p:cNvSpPr txBox="1"/>
          <p:nvPr>
            <p:ph type="title"/>
          </p:nvPr>
        </p:nvSpPr>
        <p:spPr>
          <a:xfrm>
            <a:off x="779462" y="381000"/>
            <a:ext cx="7583400" cy="1044300"/>
          </a:xfrm>
          <a:prstGeom prst="rect">
            <a:avLst/>
          </a:prstGeom>
        </p:spPr>
        <p:txBody>
          <a:bodyPr anchorCtr="0" anchor="b" bIns="91425" lIns="91425" rIns="91425" tIns="91425">
            <a:noAutofit/>
          </a:bodyPr>
          <a:lstStyle/>
          <a:p>
            <a:pPr lvl="0">
              <a:spcBef>
                <a:spcPts val="0"/>
              </a:spcBef>
              <a:buNone/>
            </a:pPr>
            <a:r>
              <a:rPr b="1" lang="en-US" sz="3800">
                <a:solidFill>
                  <a:srgbClr val="FFFFFF"/>
                </a:solidFill>
                <a:latin typeface="Trebuchet MS"/>
                <a:ea typeface="Trebuchet MS"/>
                <a:cs typeface="Trebuchet MS"/>
                <a:sym typeface="Trebuchet MS"/>
              </a:rPr>
              <a:t>Hearing Back</a:t>
            </a:r>
          </a:p>
        </p:txBody>
      </p:sp>
      <p:sp>
        <p:nvSpPr>
          <p:cNvPr id="215" name="Shape 215"/>
          <p:cNvSpPr txBox="1"/>
          <p:nvPr>
            <p:ph idx="1" type="body"/>
          </p:nvPr>
        </p:nvSpPr>
        <p:spPr>
          <a:xfrm>
            <a:off x="779475" y="1524000"/>
            <a:ext cx="8021400" cy="4209000"/>
          </a:xfrm>
          <a:prstGeom prst="rect">
            <a:avLst/>
          </a:prstGeom>
        </p:spPr>
        <p:txBody>
          <a:bodyPr anchorCtr="0" anchor="t" bIns="91425" lIns="91425" rIns="91425" tIns="91425">
            <a:noAutofit/>
          </a:bodyPr>
          <a:lstStyle/>
          <a:p>
            <a:pPr indent="-368300" lvl="0" marL="457200" rtl="0">
              <a:spcBef>
                <a:spcPts val="0"/>
              </a:spcBef>
              <a:buClr>
                <a:srgbClr val="FFFFFF"/>
              </a:buClr>
              <a:buSzPct val="100000"/>
              <a:buFont typeface="Arial"/>
              <a:buChar char="●"/>
            </a:pPr>
            <a:r>
              <a:rPr lang="en-US" sz="2200">
                <a:solidFill>
                  <a:srgbClr val="FFFFFF"/>
                </a:solidFill>
                <a:latin typeface="Trebuchet MS"/>
                <a:ea typeface="Trebuchet MS"/>
                <a:cs typeface="Trebuchet MS"/>
                <a:sym typeface="Trebuchet MS"/>
              </a:rPr>
              <a:t>Depends on the school</a:t>
            </a:r>
          </a:p>
          <a:p>
            <a:pPr indent="-368300" lvl="1" marL="914400" rtl="0">
              <a:spcBef>
                <a:spcPts val="0"/>
              </a:spcBef>
              <a:buClr>
                <a:srgbClr val="FFFFFF"/>
              </a:buClr>
              <a:buSzPct val="100000"/>
              <a:buFont typeface="Courier New"/>
              <a:buChar char="o"/>
            </a:pPr>
            <a:r>
              <a:rPr lang="en-US" sz="2200">
                <a:solidFill>
                  <a:srgbClr val="FFFFFF"/>
                </a:solidFill>
                <a:latin typeface="Trebuchet MS"/>
                <a:ea typeface="Trebuchet MS"/>
                <a:cs typeface="Trebuchet MS"/>
                <a:sym typeface="Trebuchet MS"/>
              </a:rPr>
              <a:t>1 week - 2 months</a:t>
            </a:r>
          </a:p>
          <a:p>
            <a:pPr indent="-368300" lvl="0" marL="457200" rtl="0">
              <a:spcBef>
                <a:spcPts val="0"/>
              </a:spcBef>
              <a:buClr>
                <a:srgbClr val="FFFFFF"/>
              </a:buClr>
              <a:buSzPct val="100000"/>
              <a:buFont typeface="Arial"/>
              <a:buChar char="●"/>
            </a:pPr>
            <a:r>
              <a:rPr lang="en-US" sz="2200">
                <a:solidFill>
                  <a:srgbClr val="FFFFFF"/>
                </a:solidFill>
                <a:latin typeface="Trebuchet MS"/>
                <a:ea typeface="Trebuchet MS"/>
                <a:cs typeface="Trebuchet MS"/>
                <a:sym typeface="Trebuchet MS"/>
              </a:rPr>
              <a:t>Deposit to secure spot</a:t>
            </a:r>
          </a:p>
          <a:p>
            <a:pPr indent="-368300" lvl="1" marL="914400" rtl="0">
              <a:spcBef>
                <a:spcPts val="0"/>
              </a:spcBef>
              <a:buClr>
                <a:srgbClr val="FFFFFF"/>
              </a:buClr>
              <a:buSzPct val="100000"/>
              <a:buFont typeface="Courier New"/>
              <a:buChar char="o"/>
            </a:pPr>
            <a:r>
              <a:rPr lang="en-US" sz="2200">
                <a:solidFill>
                  <a:srgbClr val="FFFFFF"/>
                </a:solidFill>
                <a:latin typeface="Trebuchet MS"/>
                <a:ea typeface="Trebuchet MS"/>
                <a:cs typeface="Trebuchet MS"/>
                <a:sym typeface="Trebuchet MS"/>
              </a:rPr>
              <a:t>1 week - 1 month</a:t>
            </a:r>
          </a:p>
          <a:p>
            <a:pPr indent="-368300" lvl="0" marL="457200" rtl="0">
              <a:spcBef>
                <a:spcPts val="0"/>
              </a:spcBef>
              <a:buClr>
                <a:srgbClr val="FFFFFF"/>
              </a:buClr>
              <a:buSzPct val="100000"/>
              <a:buFont typeface="Arial"/>
              <a:buChar char="●"/>
            </a:pPr>
            <a:r>
              <a:rPr lang="en-US" sz="2200">
                <a:solidFill>
                  <a:srgbClr val="FFFFFF"/>
                </a:solidFill>
                <a:latin typeface="Trebuchet MS"/>
                <a:ea typeface="Trebuchet MS"/>
                <a:cs typeface="Trebuchet MS"/>
                <a:sym typeface="Trebuchet MS"/>
              </a:rPr>
              <a:t>Tip: to save $, apply strategically to rolling schools so you don’t have to end up depositing more than necessary</a:t>
            </a:r>
          </a:p>
          <a:p>
            <a:pPr indent="0" lvl="0" marL="0" rtl="0">
              <a:spcBef>
                <a:spcPts val="0"/>
              </a:spcBef>
              <a:buNone/>
            </a:pPr>
            <a:r>
              <a:t/>
            </a:r>
            <a:endParaRPr sz="2200">
              <a:solidFill>
                <a:schemeClr val="lt1"/>
              </a:solidFill>
              <a:latin typeface="Trebuchet MS"/>
              <a:ea typeface="Trebuchet MS"/>
              <a:cs typeface="Trebuchet MS"/>
              <a:sym typeface="Trebuchet MS"/>
            </a:endParaRPr>
          </a:p>
          <a:p>
            <a:pPr indent="-69850" lvl="0" marL="0" rtl="0">
              <a:spcBef>
                <a:spcPts val="0"/>
              </a:spcBef>
              <a:buClr>
                <a:srgbClr val="000000"/>
              </a:buClr>
              <a:buSzPct val="50000"/>
              <a:buFont typeface="Arial"/>
              <a:buNone/>
            </a:pPr>
            <a:r>
              <a:t/>
            </a:r>
            <a:endParaRPr sz="2200">
              <a:solidFill>
                <a:schemeClr val="lt1"/>
              </a:solidFill>
              <a:latin typeface="Trebuchet MS"/>
              <a:ea typeface="Trebuchet MS"/>
              <a:cs typeface="Trebuchet MS"/>
              <a:sym typeface="Trebuchet MS"/>
            </a:endParaRPr>
          </a:p>
          <a:p>
            <a:pPr indent="-69850" lvl="0" marL="0" rtl="0">
              <a:spcBef>
                <a:spcPts val="0"/>
              </a:spcBef>
              <a:buClr>
                <a:srgbClr val="000000"/>
              </a:buClr>
              <a:buSzPct val="50000"/>
              <a:buFont typeface="Arial"/>
              <a:buNone/>
            </a:pPr>
            <a:r>
              <a:t/>
            </a:r>
            <a:endParaRPr sz="2200">
              <a:solidFill>
                <a:schemeClr val="lt1"/>
              </a:solidFill>
              <a:latin typeface="Trebuchet MS"/>
              <a:ea typeface="Trebuchet MS"/>
              <a:cs typeface="Trebuchet MS"/>
              <a:sym typeface="Trebuchet MS"/>
            </a:endParaRPr>
          </a:p>
          <a:p>
            <a:pPr lvl="0">
              <a:spcBef>
                <a:spcPts val="0"/>
              </a:spcBef>
              <a:buNone/>
            </a:pPr>
            <a:r>
              <a:t/>
            </a:r>
            <a:endParaRPr/>
          </a:p>
        </p:txBody>
      </p:sp>
      <p:pic>
        <p:nvPicPr>
          <p:cNvPr id="216" name="Shape 216"/>
          <p:cNvPicPr preferRelativeResize="0"/>
          <p:nvPr/>
        </p:nvPicPr>
        <p:blipFill>
          <a:blip r:embed="rId3">
            <a:alphaModFix/>
          </a:blip>
          <a:stretch>
            <a:fillRect/>
          </a:stretch>
        </p:blipFill>
        <p:spPr>
          <a:xfrm>
            <a:off x="2017525" y="4096725"/>
            <a:ext cx="4762500" cy="2419350"/>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0" name="Shape 220"/>
        <p:cNvGrpSpPr/>
        <p:nvPr/>
      </p:nvGrpSpPr>
      <p:grpSpPr>
        <a:xfrm>
          <a:off x="0" y="0"/>
          <a:ext cx="0" cy="0"/>
          <a:chOff x="0" y="0"/>
          <a:chExt cx="0" cy="0"/>
        </a:xfrm>
      </p:grpSpPr>
      <p:sp>
        <p:nvSpPr>
          <p:cNvPr id="221" name="Shape 221"/>
          <p:cNvSpPr txBox="1"/>
          <p:nvPr>
            <p:ph type="title"/>
          </p:nvPr>
        </p:nvSpPr>
        <p:spPr>
          <a:xfrm>
            <a:off x="779462" y="381000"/>
            <a:ext cx="7583400" cy="1044300"/>
          </a:xfrm>
          <a:prstGeom prst="rect">
            <a:avLst/>
          </a:prstGeom>
        </p:spPr>
        <p:txBody>
          <a:bodyPr anchorCtr="0" anchor="b" bIns="91425" lIns="91425" rIns="91425" tIns="91425">
            <a:noAutofit/>
          </a:bodyPr>
          <a:lstStyle/>
          <a:p>
            <a:pPr lvl="0">
              <a:spcBef>
                <a:spcPts val="0"/>
              </a:spcBef>
              <a:buNone/>
            </a:pPr>
            <a:r>
              <a:rPr lang="en-US"/>
              <a:t>Out of State - Why should I apply?</a:t>
            </a:r>
          </a:p>
        </p:txBody>
      </p:sp>
      <p:sp>
        <p:nvSpPr>
          <p:cNvPr id="222" name="Shape 222"/>
          <p:cNvSpPr txBox="1"/>
          <p:nvPr>
            <p:ph idx="1" type="body"/>
          </p:nvPr>
        </p:nvSpPr>
        <p:spPr>
          <a:xfrm>
            <a:off x="779462" y="1828800"/>
            <a:ext cx="7583400" cy="4209000"/>
          </a:xfrm>
          <a:prstGeom prst="rect">
            <a:avLst/>
          </a:prstGeom>
        </p:spPr>
        <p:txBody>
          <a:bodyPr anchorCtr="0" anchor="t" bIns="91425" lIns="91425" rIns="91425" tIns="91425">
            <a:noAutofit/>
          </a:bodyPr>
          <a:lstStyle/>
          <a:p>
            <a:pPr indent="-381000" lvl="0" marL="457200" rtl="0">
              <a:spcBef>
                <a:spcPts val="0"/>
              </a:spcBef>
              <a:buSzPct val="100000"/>
              <a:buChar char="-"/>
            </a:pPr>
            <a:r>
              <a:rPr lang="en-US" sz="2400"/>
              <a:t>Diverse experiences! </a:t>
            </a:r>
          </a:p>
          <a:p>
            <a:pPr indent="-381000" lvl="1" marL="914400" rtl="0">
              <a:spcBef>
                <a:spcPts val="0"/>
              </a:spcBef>
              <a:buSzPct val="100000"/>
              <a:buChar char="-"/>
            </a:pPr>
            <a:r>
              <a:rPr lang="en-US" sz="2400"/>
              <a:t>Exposure to new environments, new people, new cultures could continue to help you grow as a person</a:t>
            </a:r>
          </a:p>
          <a:p>
            <a:pPr indent="-381000" lvl="0" marL="457200" rtl="0">
              <a:spcBef>
                <a:spcPts val="0"/>
              </a:spcBef>
              <a:buSzPct val="100000"/>
              <a:buChar char="-"/>
            </a:pPr>
            <a:r>
              <a:rPr lang="en-US" sz="2400"/>
              <a:t>Wide array of options </a:t>
            </a:r>
          </a:p>
          <a:p>
            <a:pPr indent="-381000" lvl="1" marL="914400" rtl="0">
              <a:spcBef>
                <a:spcPts val="0"/>
              </a:spcBef>
              <a:buSzPct val="100000"/>
              <a:buChar char="-"/>
            </a:pPr>
            <a:r>
              <a:rPr lang="en-US" sz="2400"/>
              <a:t>As of July 2015 - 132 U.S. Pharmacy schools</a:t>
            </a:r>
          </a:p>
          <a:p>
            <a:pPr indent="-381000" lvl="1" marL="914400" rtl="0">
              <a:spcBef>
                <a:spcPts val="0"/>
              </a:spcBef>
              <a:buSzPct val="100000"/>
              <a:buChar char="-"/>
            </a:pPr>
            <a:r>
              <a:rPr lang="en-US" sz="2400"/>
              <a:t>8 in California</a:t>
            </a:r>
          </a:p>
          <a:p>
            <a:pPr indent="-381000" lvl="1" marL="914400" rtl="0">
              <a:spcBef>
                <a:spcPts val="0"/>
              </a:spcBef>
              <a:buSzPct val="100000"/>
              <a:buChar char="-"/>
            </a:pPr>
            <a:r>
              <a:rPr lang="en-US" sz="2400"/>
              <a:t>Top 50 - USC, UCSD, UCSF from Cali</a:t>
            </a:r>
          </a:p>
          <a:p>
            <a:pPr indent="-381000" lvl="0" marL="457200" rtl="0">
              <a:spcBef>
                <a:spcPts val="0"/>
              </a:spcBef>
              <a:buSzPct val="100000"/>
              <a:buChar char="-"/>
            </a:pPr>
            <a:r>
              <a:rPr lang="en-US" sz="2400"/>
              <a:t>Tuition could be cheaper!</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6" name="Shape 226"/>
        <p:cNvGrpSpPr/>
        <p:nvPr/>
      </p:nvGrpSpPr>
      <p:grpSpPr>
        <a:xfrm>
          <a:off x="0" y="0"/>
          <a:ext cx="0" cy="0"/>
          <a:chOff x="0" y="0"/>
          <a:chExt cx="0" cy="0"/>
        </a:xfrm>
      </p:grpSpPr>
      <p:sp>
        <p:nvSpPr>
          <p:cNvPr id="227" name="Shape 227"/>
          <p:cNvSpPr txBox="1"/>
          <p:nvPr>
            <p:ph type="title"/>
          </p:nvPr>
        </p:nvSpPr>
        <p:spPr>
          <a:xfrm>
            <a:off x="702312" y="381000"/>
            <a:ext cx="7583400" cy="1044300"/>
          </a:xfrm>
          <a:prstGeom prst="rect">
            <a:avLst/>
          </a:prstGeom>
        </p:spPr>
        <p:txBody>
          <a:bodyPr anchorCtr="0" anchor="b" bIns="91425" lIns="91425" rIns="91425" tIns="91425">
            <a:noAutofit/>
          </a:bodyPr>
          <a:lstStyle/>
          <a:p>
            <a:pPr lvl="0">
              <a:spcBef>
                <a:spcPts val="0"/>
              </a:spcBef>
              <a:buNone/>
            </a:pPr>
            <a:r>
              <a:rPr lang="en-US"/>
              <a:t>In vs. Out of State Considerations</a:t>
            </a:r>
          </a:p>
        </p:txBody>
      </p:sp>
      <p:sp>
        <p:nvSpPr>
          <p:cNvPr id="228" name="Shape 228"/>
          <p:cNvSpPr txBox="1"/>
          <p:nvPr>
            <p:ph idx="1" type="body"/>
          </p:nvPr>
        </p:nvSpPr>
        <p:spPr>
          <a:xfrm>
            <a:off x="779462" y="1828800"/>
            <a:ext cx="7583400" cy="4209000"/>
          </a:xfrm>
          <a:prstGeom prst="rect">
            <a:avLst/>
          </a:prstGeom>
        </p:spPr>
        <p:txBody>
          <a:bodyPr anchorCtr="0" anchor="t" bIns="91425" lIns="91425" rIns="91425" tIns="91425">
            <a:noAutofit/>
          </a:bodyPr>
          <a:lstStyle/>
          <a:p>
            <a:pPr indent="-228600" lvl="0" marL="457200" rtl="0">
              <a:spcBef>
                <a:spcPts val="0"/>
              </a:spcBef>
              <a:buChar char="-"/>
            </a:pPr>
            <a:r>
              <a:rPr lang="en-US"/>
              <a:t>Things to consider:</a:t>
            </a:r>
          </a:p>
          <a:p>
            <a:pPr indent="-342900" lvl="1" marL="914400" rtl="0">
              <a:spcBef>
                <a:spcPts val="0"/>
              </a:spcBef>
              <a:buSzPct val="100000"/>
              <a:buChar char="-"/>
            </a:pPr>
            <a:r>
              <a:rPr lang="en-US" sz="1800"/>
              <a:t>Location - How far from home?</a:t>
            </a:r>
          </a:p>
          <a:p>
            <a:pPr indent="-342900" lvl="1" marL="914400" rtl="0">
              <a:spcBef>
                <a:spcPts val="0"/>
              </a:spcBef>
              <a:buSzPct val="100000"/>
              <a:buChar char="-"/>
            </a:pPr>
            <a:r>
              <a:rPr lang="en-US" sz="1800"/>
              <a:t>Tuition - $$$$</a:t>
            </a:r>
          </a:p>
          <a:p>
            <a:pPr indent="-342900" lvl="1" marL="914400" rtl="0">
              <a:spcBef>
                <a:spcPts val="0"/>
              </a:spcBef>
              <a:buSzPct val="100000"/>
              <a:buChar char="-"/>
            </a:pPr>
            <a:r>
              <a:rPr lang="en-US" sz="1800"/>
              <a:t>Experiences - Can you grow from this?</a:t>
            </a:r>
          </a:p>
          <a:p>
            <a:pPr indent="-342900" lvl="1" marL="914400" rtl="0">
              <a:spcBef>
                <a:spcPts val="0"/>
              </a:spcBef>
              <a:buSzPct val="100000"/>
              <a:buChar char="-"/>
            </a:pPr>
            <a:r>
              <a:rPr lang="en-US" sz="1800"/>
              <a:t>Preferences - What do you want in your school?</a:t>
            </a:r>
          </a:p>
          <a:p>
            <a:pPr indent="-342900" lvl="1" marL="914400" rtl="0">
              <a:spcBef>
                <a:spcPts val="0"/>
              </a:spcBef>
              <a:buSzPct val="100000"/>
              <a:buChar char="-"/>
            </a:pPr>
            <a:r>
              <a:rPr lang="en-US" sz="1800"/>
              <a:t>Cost of Living </a:t>
            </a:r>
          </a:p>
          <a:p>
            <a:pPr indent="-342900" lvl="1" marL="914400" rtl="0">
              <a:spcBef>
                <a:spcPts val="0"/>
              </a:spcBef>
              <a:buSzPct val="100000"/>
              <a:buChar char="-"/>
            </a:pPr>
            <a:r>
              <a:rPr lang="en-US" sz="1800"/>
              <a:t>Job Opportunities</a:t>
            </a:r>
          </a:p>
          <a:p>
            <a:pPr indent="-228600" lvl="0" marL="457200" rtl="0">
              <a:spcBef>
                <a:spcPts val="0"/>
              </a:spcBef>
              <a:buChar char="-"/>
            </a:pPr>
            <a:r>
              <a:rPr lang="en-US"/>
              <a:t>Find these out by:</a:t>
            </a:r>
          </a:p>
          <a:p>
            <a:pPr indent="-342900" lvl="1" marL="914400" rtl="0">
              <a:spcBef>
                <a:spcPts val="0"/>
              </a:spcBef>
              <a:buSzPct val="100000"/>
              <a:buChar char="-"/>
            </a:pPr>
            <a:r>
              <a:rPr lang="en-US" sz="1800"/>
              <a:t>Talking with current students</a:t>
            </a:r>
          </a:p>
          <a:p>
            <a:pPr indent="-342900" lvl="1" marL="914400" rtl="0">
              <a:spcBef>
                <a:spcPts val="0"/>
              </a:spcBef>
              <a:buSzPct val="100000"/>
              <a:buChar char="-"/>
            </a:pPr>
            <a:r>
              <a:rPr lang="en-US" sz="1800"/>
              <a:t>Visiting the campus in person</a:t>
            </a:r>
          </a:p>
          <a:p>
            <a:pPr indent="-342900" lvl="1" marL="914400">
              <a:spcBef>
                <a:spcPts val="0"/>
              </a:spcBef>
              <a:buSzPct val="100000"/>
              <a:buChar char="-"/>
            </a:pPr>
            <a:r>
              <a:rPr lang="en-US" sz="1800"/>
              <a:t>Searching online</a:t>
            </a:r>
          </a:p>
        </p:txBody>
      </p:sp>
      <p:pic>
        <p:nvPicPr>
          <p:cNvPr id="229" name="Shape 229"/>
          <p:cNvPicPr preferRelativeResize="0"/>
          <p:nvPr/>
        </p:nvPicPr>
        <p:blipFill>
          <a:blip r:embed="rId3">
            <a:alphaModFix/>
          </a:blip>
          <a:stretch>
            <a:fillRect/>
          </a:stretch>
        </p:blipFill>
        <p:spPr>
          <a:xfrm>
            <a:off x="4784200" y="4658800"/>
            <a:ext cx="4194625" cy="1914125"/>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3" name="Shape 233"/>
        <p:cNvGrpSpPr/>
        <p:nvPr/>
      </p:nvGrpSpPr>
      <p:grpSpPr>
        <a:xfrm>
          <a:off x="0" y="0"/>
          <a:ext cx="0" cy="0"/>
          <a:chOff x="0" y="0"/>
          <a:chExt cx="0" cy="0"/>
        </a:xfrm>
      </p:grpSpPr>
      <p:sp>
        <p:nvSpPr>
          <p:cNvPr id="234" name="Shape 234"/>
          <p:cNvSpPr txBox="1"/>
          <p:nvPr>
            <p:ph type="title"/>
          </p:nvPr>
        </p:nvSpPr>
        <p:spPr>
          <a:xfrm>
            <a:off x="779462" y="381000"/>
            <a:ext cx="7583400" cy="1044300"/>
          </a:xfrm>
          <a:prstGeom prst="rect">
            <a:avLst/>
          </a:prstGeom>
        </p:spPr>
        <p:txBody>
          <a:bodyPr anchorCtr="0" anchor="b" bIns="91425" lIns="91425" rIns="91425" tIns="91425">
            <a:noAutofit/>
          </a:bodyPr>
          <a:lstStyle/>
          <a:p>
            <a:pPr lvl="0">
              <a:spcBef>
                <a:spcPts val="0"/>
              </a:spcBef>
              <a:buNone/>
            </a:pPr>
            <a:r>
              <a:rPr lang="en-US" sz="3000"/>
              <a:t>Pharm School Rough Tuition Breakdown</a:t>
            </a:r>
          </a:p>
        </p:txBody>
      </p:sp>
      <p:sp>
        <p:nvSpPr>
          <p:cNvPr id="235" name="Shape 235"/>
          <p:cNvSpPr txBox="1"/>
          <p:nvPr>
            <p:ph idx="1" type="body"/>
          </p:nvPr>
        </p:nvSpPr>
        <p:spPr>
          <a:xfrm>
            <a:off x="779462" y="1828800"/>
            <a:ext cx="7583400" cy="4209000"/>
          </a:xfrm>
          <a:prstGeom prst="rect">
            <a:avLst/>
          </a:prstGeom>
        </p:spPr>
        <p:txBody>
          <a:bodyPr anchorCtr="0" anchor="t" bIns="91425" lIns="91425" rIns="91425" tIns="91425">
            <a:noAutofit/>
          </a:bodyPr>
          <a:lstStyle/>
          <a:p>
            <a:pPr lvl="0">
              <a:spcBef>
                <a:spcPts val="0"/>
              </a:spcBef>
              <a:buNone/>
            </a:pPr>
            <a:r>
              <a:t/>
            </a:r>
            <a:endParaRPr/>
          </a:p>
        </p:txBody>
      </p:sp>
      <p:graphicFrame>
        <p:nvGraphicFramePr>
          <p:cNvPr id="236" name="Shape 236"/>
          <p:cNvGraphicFramePr/>
          <p:nvPr/>
        </p:nvGraphicFramePr>
        <p:xfrm>
          <a:off x="1828800" y="1938725"/>
          <a:ext cx="3000000" cy="3000000"/>
        </p:xfrm>
        <a:graphic>
          <a:graphicData uri="http://schemas.openxmlformats.org/drawingml/2006/table">
            <a:tbl>
              <a:tblPr>
                <a:noFill/>
                <a:tableStyleId>{B442EE18-D62D-4E33-867F-0EF75F930B48}</a:tableStyleId>
              </a:tblPr>
              <a:tblGrid>
                <a:gridCol w="1828800"/>
                <a:gridCol w="1371600"/>
                <a:gridCol w="1371600"/>
                <a:gridCol w="914400"/>
              </a:tblGrid>
              <a:tr h="352425">
                <a:tc>
                  <a:txBody>
                    <a:bodyPr>
                      <a:noAutofit/>
                    </a:bodyPr>
                    <a:lstStyle/>
                    <a:p>
                      <a:pPr lvl="0" rtl="0" algn="ctr">
                        <a:lnSpc>
                          <a:spcPct val="115000"/>
                        </a:lnSpc>
                        <a:spcBef>
                          <a:spcPts val="0"/>
                        </a:spcBef>
                        <a:buNone/>
                      </a:pPr>
                      <a:r>
                        <a:rPr lang="en-US"/>
                        <a:t>School</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lang="en-US"/>
                        <a:t>Room and Board</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lang="en-US"/>
                        <a:t>Tuition (per year)</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lang="en-US"/>
                        <a:t>Financial Aid</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200025">
                <a:tc>
                  <a:txBody>
                    <a:bodyPr>
                      <a:noAutofit/>
                    </a:bodyPr>
                    <a:lstStyle/>
                    <a:p>
                      <a:pPr lvl="0" rtl="0" algn="ctr">
                        <a:lnSpc>
                          <a:spcPct val="115000"/>
                        </a:lnSpc>
                        <a:spcBef>
                          <a:spcPts val="0"/>
                        </a:spcBef>
                        <a:buNone/>
                      </a:pPr>
                      <a:r>
                        <a:rPr lang="en-US"/>
                        <a:t>USC</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lang="en-US"/>
                        <a:t>16,300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lang="en-US"/>
                        <a:t>50,800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lang="en-US"/>
                        <a:t> </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200025">
                <a:tc>
                  <a:txBody>
                    <a:bodyPr>
                      <a:noAutofit/>
                    </a:bodyPr>
                    <a:lstStyle/>
                    <a:p>
                      <a:pPr lvl="0" rtl="0" algn="ctr">
                        <a:lnSpc>
                          <a:spcPct val="115000"/>
                        </a:lnSpc>
                        <a:spcBef>
                          <a:spcPts val="0"/>
                        </a:spcBef>
                        <a:buNone/>
                      </a:pPr>
                      <a:r>
                        <a:rPr lang="en-US"/>
                        <a:t>UCSD</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lang="en-US"/>
                        <a:t>10,100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lang="en-US"/>
                        <a:t>36,600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lang="en-US"/>
                        <a:t> </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200025">
                <a:tc>
                  <a:txBody>
                    <a:bodyPr>
                      <a:noAutofit/>
                    </a:bodyPr>
                    <a:lstStyle/>
                    <a:p>
                      <a:pPr lvl="0" rtl="0" algn="ctr">
                        <a:lnSpc>
                          <a:spcPct val="115000"/>
                        </a:lnSpc>
                        <a:spcBef>
                          <a:spcPts val="0"/>
                        </a:spcBef>
                        <a:buNone/>
                      </a:pPr>
                      <a:r>
                        <a:rPr lang="en-US"/>
                        <a:t>University of Washington</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lang="en-US"/>
                        <a:t>11,000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lang="en-US"/>
                        <a:t>50,286 → 28,000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lang="en-US"/>
                        <a:t> </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352425">
                <a:tc>
                  <a:txBody>
                    <a:bodyPr>
                      <a:noAutofit/>
                    </a:bodyPr>
                    <a:lstStyle/>
                    <a:p>
                      <a:pPr lvl="0" rtl="0" algn="ctr">
                        <a:lnSpc>
                          <a:spcPct val="115000"/>
                        </a:lnSpc>
                        <a:spcBef>
                          <a:spcPts val="0"/>
                        </a:spcBef>
                        <a:buNone/>
                      </a:pPr>
                      <a:r>
                        <a:rPr lang="en-US"/>
                        <a:t>University of Michigan</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lang="en-US"/>
                        <a:t>11,000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lang="en-US"/>
                        <a:t>45,000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lang="en-US"/>
                        <a:t>15k (6.5 + 8.5)</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200025">
                <a:tc>
                  <a:txBody>
                    <a:bodyPr>
                      <a:noAutofit/>
                    </a:bodyPr>
                    <a:lstStyle/>
                    <a:p>
                      <a:pPr lvl="0" rtl="0" algn="ctr">
                        <a:lnSpc>
                          <a:spcPct val="115000"/>
                        </a:lnSpc>
                        <a:spcBef>
                          <a:spcPts val="0"/>
                        </a:spcBef>
                        <a:buNone/>
                      </a:pPr>
                      <a:r>
                        <a:rPr lang="en-US"/>
                        <a:t>UCSF</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lang="en-US"/>
                        <a:t>22,680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lang="en-US"/>
                        <a:t>37,000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lang="en-US"/>
                        <a:t> </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200025">
                <a:tc>
                  <a:txBody>
                    <a:bodyPr>
                      <a:noAutofit/>
                    </a:bodyPr>
                    <a:lstStyle/>
                    <a:p>
                      <a:pPr lvl="0" rtl="0" algn="ctr">
                        <a:lnSpc>
                          <a:spcPct val="115000"/>
                        </a:lnSpc>
                        <a:spcBef>
                          <a:spcPts val="0"/>
                        </a:spcBef>
                        <a:buNone/>
                      </a:pPr>
                      <a:r>
                        <a:rPr lang="en-US"/>
                        <a:t>Western</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lang="en-US"/>
                        <a:t>17,000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lang="en-US"/>
                        <a:t>47,500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lang="en-US"/>
                        <a:t> </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bl>
          </a:graphicData>
        </a:graphic>
      </p:graphicFrame>
      <p:sp>
        <p:nvSpPr>
          <p:cNvPr id="237" name="Shape 237"/>
          <p:cNvSpPr txBox="1"/>
          <p:nvPr/>
        </p:nvSpPr>
        <p:spPr>
          <a:xfrm>
            <a:off x="1981200" y="2091125"/>
            <a:ext cx="3000000" cy="3000000"/>
          </a:xfrm>
          <a:prstGeom prst="rect">
            <a:avLst/>
          </a:prstGeom>
          <a:noFill/>
          <a:ln>
            <a:noFill/>
          </a:ln>
        </p:spPr>
        <p:txBody>
          <a:bodyPr anchorCtr="0" anchor="ctr" bIns="91425" lIns="91425" rIns="91425" tIns="91425">
            <a:noAutofit/>
          </a:bodyPr>
          <a:lstStyle/>
          <a:p>
            <a:pPr lvl="0" rtl="0">
              <a:spcBef>
                <a:spcPts val="0"/>
              </a:spcBef>
              <a:buNone/>
            </a:pPr>
            <a:r>
              <a:rPr lang="en-US"/>
              <a:t> </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1" name="Shape 241"/>
        <p:cNvGrpSpPr/>
        <p:nvPr/>
      </p:nvGrpSpPr>
      <p:grpSpPr>
        <a:xfrm>
          <a:off x="0" y="0"/>
          <a:ext cx="0" cy="0"/>
          <a:chOff x="0" y="0"/>
          <a:chExt cx="0" cy="0"/>
        </a:xfrm>
      </p:grpSpPr>
      <p:sp>
        <p:nvSpPr>
          <p:cNvPr id="242" name="Shape 242"/>
          <p:cNvSpPr txBox="1"/>
          <p:nvPr>
            <p:ph type="title"/>
          </p:nvPr>
        </p:nvSpPr>
        <p:spPr>
          <a:xfrm>
            <a:off x="779462" y="381000"/>
            <a:ext cx="7583400" cy="1044300"/>
          </a:xfrm>
          <a:prstGeom prst="rect">
            <a:avLst/>
          </a:prstGeom>
        </p:spPr>
        <p:txBody>
          <a:bodyPr anchorCtr="0" anchor="b" bIns="91425" lIns="91425" rIns="91425" tIns="91425">
            <a:noAutofit/>
          </a:bodyPr>
          <a:lstStyle/>
          <a:p>
            <a:pPr lvl="0">
              <a:spcBef>
                <a:spcPts val="0"/>
              </a:spcBef>
              <a:buNone/>
            </a:pPr>
            <a:r>
              <a:rPr lang="en-US" sz="3000"/>
              <a:t>In State vs. Out of State:Tuition Summary</a:t>
            </a:r>
          </a:p>
        </p:txBody>
      </p:sp>
      <p:sp>
        <p:nvSpPr>
          <p:cNvPr id="243" name="Shape 243"/>
          <p:cNvSpPr txBox="1"/>
          <p:nvPr>
            <p:ph idx="1" type="body"/>
          </p:nvPr>
        </p:nvSpPr>
        <p:spPr>
          <a:xfrm>
            <a:off x="779462" y="1828800"/>
            <a:ext cx="7583400" cy="4209000"/>
          </a:xfrm>
          <a:prstGeom prst="rect">
            <a:avLst/>
          </a:prstGeom>
        </p:spPr>
        <p:txBody>
          <a:bodyPr anchorCtr="0" anchor="t" bIns="91425" lIns="91425" rIns="91425" tIns="91425">
            <a:noAutofit/>
          </a:bodyPr>
          <a:lstStyle/>
          <a:p>
            <a:pPr lvl="0">
              <a:spcBef>
                <a:spcPts val="0"/>
              </a:spcBef>
              <a:buNone/>
            </a:pPr>
            <a:r>
              <a:t/>
            </a:r>
            <a:endParaRPr/>
          </a:p>
        </p:txBody>
      </p:sp>
      <p:graphicFrame>
        <p:nvGraphicFramePr>
          <p:cNvPr id="244" name="Shape 244"/>
          <p:cNvGraphicFramePr/>
          <p:nvPr/>
        </p:nvGraphicFramePr>
        <p:xfrm>
          <a:off x="1232950" y="2076125"/>
          <a:ext cx="3000000" cy="3000000"/>
        </p:xfrm>
        <a:graphic>
          <a:graphicData uri="http://schemas.openxmlformats.org/drawingml/2006/table">
            <a:tbl>
              <a:tblPr>
                <a:noFill/>
                <a:tableStyleId>{B442EE18-D62D-4E33-867F-0EF75F930B48}</a:tableStyleId>
              </a:tblPr>
              <a:tblGrid>
                <a:gridCol w="3206475"/>
                <a:gridCol w="2404850"/>
              </a:tblGrid>
              <a:tr h="520575">
                <a:tc>
                  <a:txBody>
                    <a:bodyPr>
                      <a:noAutofit/>
                    </a:bodyPr>
                    <a:lstStyle/>
                    <a:p>
                      <a:pPr lvl="0" rtl="0" algn="ctr">
                        <a:lnSpc>
                          <a:spcPct val="115000"/>
                        </a:lnSpc>
                        <a:spcBef>
                          <a:spcPts val="0"/>
                        </a:spcBef>
                        <a:buNone/>
                      </a:pPr>
                      <a:r>
                        <a:rPr b="1" i="1" lang="en-US">
                          <a:latin typeface="Calibri"/>
                          <a:ea typeface="Calibri"/>
                          <a:cs typeface="Calibri"/>
                          <a:sym typeface="Calibri"/>
                        </a:rPr>
                        <a:t>School</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b="1" i="1" lang="en-US">
                          <a:latin typeface="Calibri"/>
                          <a:ea typeface="Calibri"/>
                          <a:cs typeface="Calibri"/>
                          <a:sym typeface="Calibri"/>
                        </a:rPr>
                        <a:t>4 Year Cost</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520575">
                <a:tc>
                  <a:txBody>
                    <a:bodyPr>
                      <a:noAutofit/>
                    </a:bodyPr>
                    <a:lstStyle/>
                    <a:p>
                      <a:pPr lvl="0" rtl="0" algn="ctr">
                        <a:lnSpc>
                          <a:spcPct val="115000"/>
                        </a:lnSpc>
                        <a:spcBef>
                          <a:spcPts val="0"/>
                        </a:spcBef>
                        <a:buNone/>
                      </a:pPr>
                      <a:r>
                        <a:rPr lang="en-US">
                          <a:latin typeface="Calibri"/>
                          <a:ea typeface="Calibri"/>
                          <a:cs typeface="Calibri"/>
                          <a:sym typeface="Calibri"/>
                        </a:rPr>
                        <a:t>USC</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lang="en-US">
                          <a:latin typeface="Calibri"/>
                          <a:ea typeface="Calibri"/>
                          <a:cs typeface="Calibri"/>
                          <a:sym typeface="Calibri"/>
                        </a:rPr>
                        <a:t>268,000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520575">
                <a:tc>
                  <a:txBody>
                    <a:bodyPr>
                      <a:noAutofit/>
                    </a:bodyPr>
                    <a:lstStyle/>
                    <a:p>
                      <a:pPr lvl="0" rtl="0" algn="ctr">
                        <a:lnSpc>
                          <a:spcPct val="115000"/>
                        </a:lnSpc>
                        <a:spcBef>
                          <a:spcPts val="0"/>
                        </a:spcBef>
                        <a:buNone/>
                      </a:pPr>
                      <a:r>
                        <a:rPr lang="en-US">
                          <a:latin typeface="Calibri"/>
                          <a:ea typeface="Calibri"/>
                          <a:cs typeface="Calibri"/>
                          <a:sym typeface="Calibri"/>
                        </a:rPr>
                        <a:t>UCSD</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lang="en-US">
                          <a:latin typeface="Calibri"/>
                          <a:ea typeface="Calibri"/>
                          <a:cs typeface="Calibri"/>
                          <a:sym typeface="Calibri"/>
                        </a:rPr>
                        <a:t>186,800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520575">
                <a:tc>
                  <a:txBody>
                    <a:bodyPr>
                      <a:noAutofit/>
                    </a:bodyPr>
                    <a:lstStyle/>
                    <a:p>
                      <a:pPr lvl="0" rtl="0" algn="ctr">
                        <a:lnSpc>
                          <a:spcPct val="115000"/>
                        </a:lnSpc>
                        <a:spcBef>
                          <a:spcPts val="0"/>
                        </a:spcBef>
                        <a:buNone/>
                      </a:pPr>
                      <a:r>
                        <a:rPr lang="en-US">
                          <a:latin typeface="Calibri"/>
                          <a:ea typeface="Calibri"/>
                          <a:cs typeface="Calibri"/>
                          <a:sym typeface="Calibri"/>
                        </a:rPr>
                        <a:t>UW</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lang="en-US">
                          <a:latin typeface="Calibri"/>
                          <a:ea typeface="Calibri"/>
                          <a:cs typeface="Calibri"/>
                          <a:sym typeface="Calibri"/>
                        </a:rPr>
                        <a:t>244,800 (178,000)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520575">
                <a:tc>
                  <a:txBody>
                    <a:bodyPr>
                      <a:noAutofit/>
                    </a:bodyPr>
                    <a:lstStyle/>
                    <a:p>
                      <a:pPr lvl="0" rtl="0" algn="ctr">
                        <a:lnSpc>
                          <a:spcPct val="115000"/>
                        </a:lnSpc>
                        <a:spcBef>
                          <a:spcPts val="0"/>
                        </a:spcBef>
                        <a:buNone/>
                      </a:pPr>
                      <a:r>
                        <a:rPr lang="en-US">
                          <a:latin typeface="Calibri"/>
                          <a:ea typeface="Calibri"/>
                          <a:cs typeface="Calibri"/>
                          <a:sym typeface="Calibri"/>
                        </a:rPr>
                        <a:t>UM</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lang="en-US">
                          <a:latin typeface="Calibri"/>
                          <a:ea typeface="Calibri"/>
                          <a:cs typeface="Calibri"/>
                          <a:sym typeface="Calibri"/>
                        </a:rPr>
                        <a:t>209,000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520575">
                <a:tc>
                  <a:txBody>
                    <a:bodyPr>
                      <a:noAutofit/>
                    </a:bodyPr>
                    <a:lstStyle/>
                    <a:p>
                      <a:pPr lvl="0" rtl="0" algn="ctr">
                        <a:lnSpc>
                          <a:spcPct val="115000"/>
                        </a:lnSpc>
                        <a:spcBef>
                          <a:spcPts val="0"/>
                        </a:spcBef>
                        <a:buNone/>
                      </a:pPr>
                      <a:r>
                        <a:rPr lang="en-US">
                          <a:latin typeface="Calibri"/>
                          <a:ea typeface="Calibri"/>
                          <a:cs typeface="Calibri"/>
                          <a:sym typeface="Calibri"/>
                        </a:rPr>
                        <a:t>USCSF</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lang="en-US">
                          <a:latin typeface="Calibri"/>
                          <a:ea typeface="Calibri"/>
                          <a:cs typeface="Calibri"/>
                          <a:sym typeface="Calibri"/>
                        </a:rPr>
                        <a:t>239,000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520575">
                <a:tc>
                  <a:txBody>
                    <a:bodyPr>
                      <a:noAutofit/>
                    </a:bodyPr>
                    <a:lstStyle/>
                    <a:p>
                      <a:pPr lvl="0" rtl="0" algn="ctr">
                        <a:lnSpc>
                          <a:spcPct val="115000"/>
                        </a:lnSpc>
                        <a:spcBef>
                          <a:spcPts val="0"/>
                        </a:spcBef>
                        <a:buNone/>
                      </a:pPr>
                      <a:r>
                        <a:rPr lang="en-US">
                          <a:latin typeface="Calibri"/>
                          <a:ea typeface="Calibri"/>
                          <a:cs typeface="Calibri"/>
                          <a:sym typeface="Calibri"/>
                        </a:rPr>
                        <a:t>Western</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lang="en-US">
                          <a:latin typeface="Calibri"/>
                          <a:ea typeface="Calibri"/>
                          <a:cs typeface="Calibri"/>
                          <a:sym typeface="Calibri"/>
                        </a:rPr>
                        <a:t>258,000</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bl>
          </a:graphicData>
        </a:graphic>
      </p:graphicFrame>
      <p:sp>
        <p:nvSpPr>
          <p:cNvPr id="245" name="Shape 245"/>
          <p:cNvSpPr txBox="1"/>
          <p:nvPr/>
        </p:nvSpPr>
        <p:spPr>
          <a:xfrm>
            <a:off x="2273475" y="6145975"/>
            <a:ext cx="6008400" cy="1893600"/>
          </a:xfrm>
          <a:prstGeom prst="rect">
            <a:avLst/>
          </a:prstGeom>
          <a:noFill/>
          <a:ln>
            <a:noFill/>
          </a:ln>
        </p:spPr>
        <p:txBody>
          <a:bodyPr anchorCtr="0" anchor="ctr" bIns="91425" lIns="91425" rIns="91425" tIns="91425">
            <a:noAutofit/>
          </a:bodyPr>
          <a:lstStyle/>
          <a:p>
            <a:pPr lvl="0" rtl="0">
              <a:spcBef>
                <a:spcPts val="0"/>
              </a:spcBef>
              <a:buNone/>
            </a:pPr>
            <a:r>
              <a:rPr lang="en-US"/>
              <a:t> </a:t>
            </a:r>
          </a:p>
          <a:p>
            <a:pPr lvl="0" rtl="0">
              <a:spcBef>
                <a:spcPts val="0"/>
              </a:spcBef>
              <a:buNone/>
            </a:pPr>
            <a:r>
              <a:rPr lang="en-US"/>
              <a:t> </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9" name="Shape 249"/>
        <p:cNvGrpSpPr/>
        <p:nvPr/>
      </p:nvGrpSpPr>
      <p:grpSpPr>
        <a:xfrm>
          <a:off x="0" y="0"/>
          <a:ext cx="0" cy="0"/>
          <a:chOff x="0" y="0"/>
          <a:chExt cx="0" cy="0"/>
        </a:xfrm>
      </p:grpSpPr>
      <p:sp>
        <p:nvSpPr>
          <p:cNvPr id="250" name="Shape 250"/>
          <p:cNvSpPr txBox="1"/>
          <p:nvPr>
            <p:ph type="title"/>
          </p:nvPr>
        </p:nvSpPr>
        <p:spPr>
          <a:xfrm>
            <a:off x="779462" y="381000"/>
            <a:ext cx="7583400" cy="1044300"/>
          </a:xfrm>
          <a:prstGeom prst="rect">
            <a:avLst/>
          </a:prstGeom>
        </p:spPr>
        <p:txBody>
          <a:bodyPr anchorCtr="0" anchor="b" bIns="91425" lIns="91425" rIns="91425" tIns="91425">
            <a:noAutofit/>
          </a:bodyPr>
          <a:lstStyle/>
          <a:p>
            <a:pPr lvl="0">
              <a:spcBef>
                <a:spcPts val="0"/>
              </a:spcBef>
              <a:buNone/>
            </a:pPr>
            <a:r>
              <a:rPr b="1" lang="en-US" sz="3800">
                <a:solidFill>
                  <a:srgbClr val="F3F3F3"/>
                </a:solidFill>
                <a:latin typeface="Trebuchet MS"/>
                <a:ea typeface="Trebuchet MS"/>
                <a:cs typeface="Trebuchet MS"/>
                <a:sym typeface="Trebuchet MS"/>
              </a:rPr>
              <a:t>Useful Resources</a:t>
            </a:r>
          </a:p>
        </p:txBody>
      </p:sp>
      <p:sp>
        <p:nvSpPr>
          <p:cNvPr id="251" name="Shape 251"/>
          <p:cNvSpPr txBox="1"/>
          <p:nvPr>
            <p:ph idx="1" type="body"/>
          </p:nvPr>
        </p:nvSpPr>
        <p:spPr>
          <a:xfrm>
            <a:off x="779462" y="1828800"/>
            <a:ext cx="7583400" cy="4208999"/>
          </a:xfrm>
          <a:prstGeom prst="rect">
            <a:avLst/>
          </a:prstGeom>
        </p:spPr>
        <p:txBody>
          <a:bodyPr anchorCtr="0" anchor="t" bIns="91425" lIns="91425" rIns="91425" tIns="91425">
            <a:noAutofit/>
          </a:bodyPr>
          <a:lstStyle/>
          <a:p>
            <a:pPr indent="-368300" lvl="0" marL="457200" rtl="0">
              <a:spcBef>
                <a:spcPts val="0"/>
              </a:spcBef>
              <a:buClr>
                <a:srgbClr val="FFFFFF"/>
              </a:buClr>
              <a:buSzPct val="100000"/>
              <a:buFont typeface="Arial"/>
              <a:buChar char="●"/>
            </a:pPr>
            <a:r>
              <a:rPr lang="en-US" sz="2200" u="sng">
                <a:solidFill>
                  <a:srgbClr val="FFFFFF"/>
                </a:solidFill>
                <a:latin typeface="Trebuchet MS"/>
                <a:ea typeface="Trebuchet MS"/>
                <a:cs typeface="Trebuchet MS"/>
                <a:sym typeface="Trebuchet MS"/>
                <a:hlinkClick r:id="rId3"/>
              </a:rPr>
              <a:t>www.pharmcas.org</a:t>
            </a:r>
          </a:p>
          <a:p>
            <a:pPr indent="-368300" lvl="0" marL="457200" rtl="0">
              <a:spcBef>
                <a:spcPts val="0"/>
              </a:spcBef>
              <a:buClr>
                <a:srgbClr val="FFFFFF"/>
              </a:buClr>
              <a:buSzPct val="100000"/>
              <a:buFont typeface="Arial"/>
              <a:buChar char="●"/>
            </a:pPr>
            <a:r>
              <a:rPr lang="en-US" sz="2200" u="sng">
                <a:solidFill>
                  <a:srgbClr val="FFFFFF"/>
                </a:solidFill>
                <a:latin typeface="Trebuchet MS"/>
                <a:ea typeface="Trebuchet MS"/>
                <a:cs typeface="Trebuchet MS"/>
                <a:sym typeface="Trebuchet MS"/>
                <a:hlinkClick r:id="rId4"/>
              </a:rPr>
              <a:t>www.studentdoctor.net</a:t>
            </a:r>
          </a:p>
          <a:p>
            <a:pPr indent="-368300" lvl="0" marL="457200" rtl="0">
              <a:spcBef>
                <a:spcPts val="0"/>
              </a:spcBef>
              <a:buClr>
                <a:srgbClr val="FFFFFF"/>
              </a:buClr>
              <a:buSzPct val="100000"/>
              <a:buFont typeface="Arial"/>
              <a:buChar char="●"/>
            </a:pPr>
            <a:r>
              <a:rPr lang="en-US" sz="2200" u="sng">
                <a:solidFill>
                  <a:srgbClr val="FFFFFF"/>
                </a:solidFill>
                <a:latin typeface="Trebuchet MS"/>
                <a:ea typeface="Trebuchet MS"/>
                <a:cs typeface="Trebuchet MS"/>
                <a:sym typeface="Trebuchet MS"/>
                <a:hlinkClick r:id="rId5"/>
              </a:rPr>
              <a:t>www.pharmacyschooladmissions.blogspot.com</a:t>
            </a:r>
          </a:p>
          <a:p>
            <a:pPr indent="-368300" lvl="0" marL="457200" rtl="0">
              <a:spcBef>
                <a:spcPts val="0"/>
              </a:spcBef>
              <a:buClr>
                <a:srgbClr val="FFFFFF"/>
              </a:buClr>
              <a:buSzPct val="100000"/>
              <a:buFont typeface="Arial"/>
              <a:buChar char="●"/>
            </a:pPr>
            <a:r>
              <a:rPr lang="en-US" sz="2200" u="sng">
                <a:solidFill>
                  <a:srgbClr val="FFFFFF"/>
                </a:solidFill>
                <a:latin typeface="Trebuchet MS"/>
                <a:ea typeface="Trebuchet MS"/>
                <a:cs typeface="Trebuchet MS"/>
                <a:sym typeface="Trebuchet MS"/>
                <a:hlinkClick r:id="rId6"/>
              </a:rPr>
              <a:t>www.pharmdadmissions.ucsf.edu</a:t>
            </a:r>
          </a:p>
          <a:p>
            <a:pPr indent="-368300" lvl="0" marL="457200" rtl="0">
              <a:spcBef>
                <a:spcPts val="0"/>
              </a:spcBef>
              <a:buClr>
                <a:srgbClr val="FFFFFF"/>
              </a:buClr>
              <a:buSzPct val="100000"/>
              <a:buFont typeface="Arial"/>
              <a:buChar char="●"/>
            </a:pPr>
            <a:r>
              <a:rPr lang="en-US" sz="2200" u="sng">
                <a:solidFill>
                  <a:srgbClr val="FFFFFF"/>
                </a:solidFill>
                <a:latin typeface="Trebuchet MS"/>
                <a:ea typeface="Trebuchet MS"/>
                <a:cs typeface="Trebuchet MS"/>
                <a:sym typeface="Trebuchet MS"/>
                <a:hlinkClick r:id="rId7"/>
              </a:rPr>
              <a:t>http://grad-schools.usnews.rankingsandreviews.com/best-graduate-schools/top-health-schools/pharmacy-rankings</a:t>
            </a:r>
          </a:p>
          <a:p>
            <a:pPr indent="-368300" lvl="0" marL="457200" rtl="0">
              <a:spcBef>
                <a:spcPts val="0"/>
              </a:spcBef>
              <a:buClr>
                <a:srgbClr val="FFFFFF"/>
              </a:buClr>
              <a:buSzPct val="100000"/>
              <a:buFont typeface="Arial"/>
              <a:buChar char="●"/>
            </a:pPr>
            <a:r>
              <a:t/>
            </a:r>
            <a:endParaRPr sz="2200">
              <a:solidFill>
                <a:srgbClr val="FFFFFF"/>
              </a:solidFill>
              <a:latin typeface="Trebuchet MS"/>
              <a:ea typeface="Trebuchet MS"/>
              <a:cs typeface="Trebuchet MS"/>
              <a:sym typeface="Trebuchet MS"/>
            </a:endParaRPr>
          </a:p>
          <a:p>
            <a:pPr indent="-368300" lvl="0" marL="457200" rtl="0">
              <a:spcBef>
                <a:spcPts val="0"/>
              </a:spcBef>
              <a:buClr>
                <a:schemeClr val="lt1"/>
              </a:buClr>
              <a:buSzPct val="100000"/>
              <a:buFont typeface="Arial"/>
              <a:buChar char="●"/>
            </a:pPr>
            <a:r>
              <a:rPr lang="en-US" sz="2200">
                <a:solidFill>
                  <a:schemeClr val="lt1"/>
                </a:solidFill>
                <a:latin typeface="Trebuchet MS"/>
                <a:ea typeface="Trebuchet MS"/>
                <a:cs typeface="Trebuchet MS"/>
                <a:sym typeface="Trebuchet MS"/>
              </a:rPr>
              <a:t>Pre-Pharmacy Society at UCLA</a:t>
            </a:r>
          </a:p>
          <a:p>
            <a:pPr indent="-69850" lvl="0" marL="0" rtl="0">
              <a:spcBef>
                <a:spcPts val="0"/>
              </a:spcBef>
              <a:buClr>
                <a:srgbClr val="000000"/>
              </a:buClr>
              <a:buSzPct val="50000"/>
              <a:buFont typeface="Arial"/>
              <a:buNone/>
            </a:pPr>
            <a:r>
              <a:t/>
            </a:r>
            <a:endParaRPr sz="2200">
              <a:solidFill>
                <a:schemeClr val="lt1"/>
              </a:solidFill>
              <a:latin typeface="Trebuchet MS"/>
              <a:ea typeface="Trebuchet MS"/>
              <a:cs typeface="Trebuchet MS"/>
              <a:sym typeface="Trebuchet MS"/>
            </a:endParaRPr>
          </a:p>
          <a:p>
            <a:pPr lvl="0">
              <a:spcBef>
                <a:spcPts val="0"/>
              </a:spcBef>
              <a:buNone/>
            </a:pPr>
            <a:r>
              <a:t/>
            </a:r>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5" name="Shape 255"/>
        <p:cNvGrpSpPr/>
        <p:nvPr/>
      </p:nvGrpSpPr>
      <p:grpSpPr>
        <a:xfrm>
          <a:off x="0" y="0"/>
          <a:ext cx="0" cy="0"/>
          <a:chOff x="0" y="0"/>
          <a:chExt cx="0" cy="0"/>
        </a:xfrm>
      </p:grpSpPr>
      <p:sp>
        <p:nvSpPr>
          <p:cNvPr id="256" name="Shape 256"/>
          <p:cNvSpPr txBox="1"/>
          <p:nvPr>
            <p:ph type="title"/>
          </p:nvPr>
        </p:nvSpPr>
        <p:spPr>
          <a:xfrm>
            <a:off x="779462" y="381000"/>
            <a:ext cx="7583400" cy="1044300"/>
          </a:xfrm>
          <a:prstGeom prst="rect">
            <a:avLst/>
          </a:prstGeom>
        </p:spPr>
        <p:txBody>
          <a:bodyPr anchorCtr="0" anchor="b" bIns="91425" lIns="91425" rIns="91425" tIns="91425">
            <a:noAutofit/>
          </a:bodyPr>
          <a:lstStyle/>
          <a:p>
            <a:pPr lvl="0" rtl="0">
              <a:spcBef>
                <a:spcPts val="0"/>
              </a:spcBef>
              <a:buNone/>
            </a:pPr>
            <a:r>
              <a:t/>
            </a:r>
            <a:endParaRPr sz="4800"/>
          </a:p>
          <a:p>
            <a:pPr lvl="0">
              <a:spcBef>
                <a:spcPts val="0"/>
              </a:spcBef>
              <a:buNone/>
            </a:pPr>
            <a:r>
              <a:rPr lang="en-US" sz="4800"/>
              <a:t>General Advice/Tips</a:t>
            </a:r>
          </a:p>
        </p:txBody>
      </p:sp>
      <p:sp>
        <p:nvSpPr>
          <p:cNvPr id="257" name="Shape 257"/>
          <p:cNvSpPr txBox="1"/>
          <p:nvPr>
            <p:ph idx="1" type="body"/>
          </p:nvPr>
        </p:nvSpPr>
        <p:spPr>
          <a:xfrm>
            <a:off x="779462" y="1828800"/>
            <a:ext cx="7583400" cy="4209000"/>
          </a:xfrm>
          <a:prstGeom prst="rect">
            <a:avLst/>
          </a:prstGeom>
        </p:spPr>
        <p:txBody>
          <a:bodyPr anchorCtr="0" anchor="t" bIns="91425" lIns="91425" rIns="91425" tIns="91425">
            <a:noAutofit/>
          </a:bodyPr>
          <a:lstStyle/>
          <a:p>
            <a:pPr indent="-457200" lvl="0" marL="457200" rtl="0">
              <a:spcBef>
                <a:spcPts val="0"/>
              </a:spcBef>
              <a:buSzPct val="100000"/>
              <a:buChar char="-"/>
            </a:pPr>
            <a:r>
              <a:rPr lang="en-US" sz="3600"/>
              <a:t>Ricky</a:t>
            </a:r>
          </a:p>
          <a:p>
            <a:pPr indent="-457200" lvl="0" marL="457200" rtl="0">
              <a:spcBef>
                <a:spcPts val="0"/>
              </a:spcBef>
              <a:buSzPct val="100000"/>
              <a:buChar char="-"/>
            </a:pPr>
            <a:r>
              <a:rPr lang="en-US" sz="3600"/>
              <a:t>Thuy </a:t>
            </a:r>
          </a:p>
          <a:p>
            <a:pPr lvl="0">
              <a:spcBef>
                <a:spcPts val="0"/>
              </a:spcBef>
              <a:buNone/>
            </a:pPr>
            <a:r>
              <a:rPr b="1" i="1" lang="en-US" sz="6000"/>
              <a:t>Questions????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sp>
        <p:nvSpPr>
          <p:cNvPr id="87" name="Shape 87"/>
          <p:cNvSpPr txBox="1"/>
          <p:nvPr>
            <p:ph type="title"/>
          </p:nvPr>
        </p:nvSpPr>
        <p:spPr>
          <a:xfrm>
            <a:off x="779462" y="381000"/>
            <a:ext cx="7583400" cy="1044300"/>
          </a:xfrm>
          <a:prstGeom prst="rect">
            <a:avLst/>
          </a:prstGeom>
        </p:spPr>
        <p:txBody>
          <a:bodyPr anchorCtr="0" anchor="b" bIns="91425" lIns="91425" rIns="91425" tIns="91425">
            <a:noAutofit/>
          </a:bodyPr>
          <a:lstStyle/>
          <a:p>
            <a:pPr lvl="0">
              <a:spcBef>
                <a:spcPts val="0"/>
              </a:spcBef>
              <a:buNone/>
            </a:pPr>
            <a:r>
              <a:rPr b="1" lang="en-US" sz="3800">
                <a:solidFill>
                  <a:srgbClr val="F3F3F3"/>
                </a:solidFill>
                <a:latin typeface="Trebuchet MS"/>
                <a:ea typeface="Trebuchet MS"/>
                <a:cs typeface="Trebuchet MS"/>
                <a:sym typeface="Trebuchet MS"/>
              </a:rPr>
              <a:t>www.pharmcas.org</a:t>
            </a:r>
          </a:p>
        </p:txBody>
      </p:sp>
      <p:pic>
        <p:nvPicPr>
          <p:cNvPr id="88" name="Shape 88"/>
          <p:cNvPicPr preferRelativeResize="0"/>
          <p:nvPr/>
        </p:nvPicPr>
        <p:blipFill rotWithShape="1">
          <a:blip r:embed="rId3">
            <a:alphaModFix/>
          </a:blip>
          <a:srcRect b="5727" l="49873" r="422" t="9418"/>
          <a:stretch/>
        </p:blipFill>
        <p:spPr>
          <a:xfrm>
            <a:off x="739650" y="1906900"/>
            <a:ext cx="7663048" cy="3679326"/>
          </a:xfrm>
          <a:prstGeom prst="rect">
            <a:avLst/>
          </a:prstGeom>
          <a:noFill/>
          <a:ln>
            <a:noFill/>
          </a:ln>
        </p:spPr>
      </p:pic>
      <p:sp>
        <p:nvSpPr>
          <p:cNvPr id="89" name="Shape 89"/>
          <p:cNvSpPr txBox="1"/>
          <p:nvPr/>
        </p:nvSpPr>
        <p:spPr>
          <a:xfrm>
            <a:off x="464925" y="5730225"/>
            <a:ext cx="8212499" cy="958200"/>
          </a:xfrm>
          <a:prstGeom prst="rect">
            <a:avLst/>
          </a:prstGeom>
          <a:noFill/>
          <a:ln>
            <a:noFill/>
          </a:ln>
        </p:spPr>
        <p:txBody>
          <a:bodyPr anchorCtr="0" anchor="t" bIns="91425" lIns="91425" rIns="91425" tIns="91425">
            <a:noAutofit/>
          </a:bodyPr>
          <a:lstStyle/>
          <a:p>
            <a:pPr lvl="0" algn="ctr">
              <a:spcBef>
                <a:spcPts val="0"/>
              </a:spcBef>
              <a:buNone/>
            </a:pPr>
            <a:r>
              <a:rPr lang="en-US" sz="3000">
                <a:solidFill>
                  <a:srgbClr val="FFFFFF"/>
                </a:solidFill>
                <a:latin typeface="Calibri"/>
                <a:ea typeface="Calibri"/>
                <a:cs typeface="Calibri"/>
                <a:sym typeface="Calibri"/>
              </a:rPr>
              <a:t>Application period: July -March</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pic>
        <p:nvPicPr>
          <p:cNvPr id="94" name="Shape 94"/>
          <p:cNvPicPr preferRelativeResize="0"/>
          <p:nvPr/>
        </p:nvPicPr>
        <p:blipFill>
          <a:blip r:embed="rId3">
            <a:alphaModFix/>
          </a:blip>
          <a:stretch>
            <a:fillRect/>
          </a:stretch>
        </p:blipFill>
        <p:spPr>
          <a:xfrm>
            <a:off x="1136200" y="384225"/>
            <a:ext cx="7002924" cy="618695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txBox="1"/>
          <p:nvPr>
            <p:ph type="title"/>
          </p:nvPr>
        </p:nvSpPr>
        <p:spPr>
          <a:xfrm>
            <a:off x="779462" y="381000"/>
            <a:ext cx="7583400" cy="1044300"/>
          </a:xfrm>
          <a:prstGeom prst="rect">
            <a:avLst/>
          </a:prstGeom>
        </p:spPr>
        <p:txBody>
          <a:bodyPr anchorCtr="0" anchor="b" bIns="91425" lIns="91425" rIns="91425" tIns="91425">
            <a:noAutofit/>
          </a:bodyPr>
          <a:lstStyle/>
          <a:p>
            <a:pPr lvl="0">
              <a:spcBef>
                <a:spcPts val="0"/>
              </a:spcBef>
              <a:buNone/>
            </a:pPr>
            <a:r>
              <a:rPr lang="en-US"/>
              <a:t>Application Costs </a:t>
            </a:r>
          </a:p>
        </p:txBody>
      </p:sp>
      <p:sp>
        <p:nvSpPr>
          <p:cNvPr id="100" name="Shape 100"/>
          <p:cNvSpPr txBox="1"/>
          <p:nvPr>
            <p:ph idx="1" type="body"/>
          </p:nvPr>
        </p:nvSpPr>
        <p:spPr>
          <a:xfrm>
            <a:off x="779462" y="1828800"/>
            <a:ext cx="7583400" cy="4209000"/>
          </a:xfrm>
          <a:prstGeom prst="rect">
            <a:avLst/>
          </a:prstGeom>
        </p:spPr>
        <p:txBody>
          <a:bodyPr anchorCtr="0" anchor="t" bIns="91425" lIns="91425" rIns="91425" tIns="91425">
            <a:noAutofit/>
          </a:bodyPr>
          <a:lstStyle/>
          <a:p>
            <a:pPr lvl="0" rtl="0">
              <a:spcBef>
                <a:spcPts val="0"/>
              </a:spcBef>
              <a:buNone/>
            </a:pPr>
            <a:r>
              <a:rPr lang="en-US"/>
              <a:t>Expenses:</a:t>
            </a:r>
          </a:p>
          <a:p>
            <a:pPr lvl="0" rtl="0">
              <a:spcBef>
                <a:spcPts val="0"/>
              </a:spcBef>
              <a:buNone/>
            </a:pPr>
            <a:r>
              <a:rPr lang="en-US"/>
              <a:t>PharmCAS </a:t>
            </a:r>
          </a:p>
          <a:p>
            <a:pPr lvl="0" rtl="0">
              <a:spcBef>
                <a:spcPts val="0"/>
              </a:spcBef>
              <a:buNone/>
            </a:pPr>
            <a:r>
              <a:rPr lang="en-US"/>
              <a:t>Supplemental (varies by school)</a:t>
            </a:r>
          </a:p>
          <a:p>
            <a:pPr indent="-228600" lvl="0" marL="457200" rtl="0">
              <a:spcBef>
                <a:spcPts val="0"/>
              </a:spcBef>
              <a:buChar char="-"/>
            </a:pPr>
            <a:r>
              <a:rPr lang="en-US"/>
              <a:t>UCSF, UCSD: $90</a:t>
            </a:r>
          </a:p>
          <a:p>
            <a:pPr indent="-228600" lvl="0" marL="457200" rtl="0">
              <a:spcBef>
                <a:spcPts val="0"/>
              </a:spcBef>
              <a:buChar char="-"/>
            </a:pPr>
            <a:r>
              <a:rPr lang="en-US"/>
              <a:t>USC: free </a:t>
            </a:r>
          </a:p>
          <a:p>
            <a:pPr indent="-228600" lvl="0" marL="457200" rtl="0">
              <a:spcBef>
                <a:spcPts val="0"/>
              </a:spcBef>
              <a:buChar char="-"/>
            </a:pPr>
            <a:r>
              <a:rPr lang="en-US"/>
              <a:t>UOP: $60</a:t>
            </a:r>
          </a:p>
          <a:p>
            <a:pPr lvl="0">
              <a:spcBef>
                <a:spcPts val="0"/>
              </a:spcBef>
              <a:buNone/>
            </a:pPr>
            <a:r>
              <a:rPr lang="en-US"/>
              <a:t>Traveling costs for interviews </a:t>
            </a:r>
          </a:p>
        </p:txBody>
      </p:sp>
      <p:pic>
        <p:nvPicPr>
          <p:cNvPr id="101" name="Shape 101"/>
          <p:cNvPicPr preferRelativeResize="0"/>
          <p:nvPr/>
        </p:nvPicPr>
        <p:blipFill>
          <a:blip r:embed="rId3">
            <a:alphaModFix/>
          </a:blip>
          <a:stretch>
            <a:fillRect/>
          </a:stretch>
        </p:blipFill>
        <p:spPr>
          <a:xfrm>
            <a:off x="4193550" y="1771925"/>
            <a:ext cx="4556474" cy="371475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sp>
        <p:nvSpPr>
          <p:cNvPr id="106" name="Shape 106"/>
          <p:cNvSpPr txBox="1"/>
          <p:nvPr>
            <p:ph type="title"/>
          </p:nvPr>
        </p:nvSpPr>
        <p:spPr>
          <a:xfrm>
            <a:off x="780250" y="136775"/>
            <a:ext cx="7583400" cy="1044300"/>
          </a:xfrm>
          <a:prstGeom prst="rect">
            <a:avLst/>
          </a:prstGeom>
          <a:noFill/>
          <a:ln>
            <a:noFill/>
          </a:ln>
        </p:spPr>
        <p:txBody>
          <a:bodyPr anchorCtr="0" anchor="b" bIns="45700" lIns="91425" rIns="91425" tIns="45700">
            <a:noAutofit/>
          </a:bodyPr>
          <a:lstStyle/>
          <a:p>
            <a:pPr indent="0" lvl="0" marL="0" marR="0" rtl="0" algn="l">
              <a:spcBef>
                <a:spcPts val="0"/>
              </a:spcBef>
              <a:buClr>
                <a:schemeClr val="lt1"/>
              </a:buClr>
              <a:buSzPct val="25000"/>
              <a:buFont typeface="Trebuchet MS"/>
              <a:buNone/>
            </a:pPr>
            <a:r>
              <a:rPr b="1" lang="en-US" sz="3800">
                <a:latin typeface="Trebuchet MS"/>
                <a:ea typeface="Trebuchet MS"/>
                <a:cs typeface="Trebuchet MS"/>
                <a:sym typeface="Trebuchet MS"/>
              </a:rPr>
              <a:t>Ordering Transcripts</a:t>
            </a:r>
          </a:p>
        </p:txBody>
      </p:sp>
      <p:pic>
        <p:nvPicPr>
          <p:cNvPr id="107" name="Shape 107"/>
          <p:cNvPicPr preferRelativeResize="0"/>
          <p:nvPr/>
        </p:nvPicPr>
        <p:blipFill rotWithShape="1">
          <a:blip r:embed="rId3">
            <a:alphaModFix/>
          </a:blip>
          <a:srcRect b="5682" l="5579" r="52964" t="23375"/>
          <a:stretch/>
        </p:blipFill>
        <p:spPr>
          <a:xfrm>
            <a:off x="4355350" y="4377471"/>
            <a:ext cx="4284624" cy="2062154"/>
          </a:xfrm>
          <a:prstGeom prst="rect">
            <a:avLst/>
          </a:prstGeom>
          <a:noFill/>
          <a:ln>
            <a:noFill/>
          </a:ln>
        </p:spPr>
      </p:pic>
      <p:pic>
        <p:nvPicPr>
          <p:cNvPr id="108" name="Shape 108"/>
          <p:cNvPicPr preferRelativeResize="0"/>
          <p:nvPr/>
        </p:nvPicPr>
        <p:blipFill rotWithShape="1">
          <a:blip r:embed="rId4">
            <a:alphaModFix/>
          </a:blip>
          <a:srcRect b="0" l="9461" r="0" t="0"/>
          <a:stretch/>
        </p:blipFill>
        <p:spPr>
          <a:xfrm>
            <a:off x="4355362" y="1480175"/>
            <a:ext cx="4284624" cy="2598300"/>
          </a:xfrm>
          <a:prstGeom prst="rect">
            <a:avLst/>
          </a:prstGeom>
          <a:noFill/>
          <a:ln>
            <a:noFill/>
          </a:ln>
        </p:spPr>
      </p:pic>
      <p:sp>
        <p:nvSpPr>
          <p:cNvPr id="109" name="Shape 109"/>
          <p:cNvSpPr txBox="1"/>
          <p:nvPr>
            <p:ph idx="1" type="body"/>
          </p:nvPr>
        </p:nvSpPr>
        <p:spPr>
          <a:xfrm>
            <a:off x="780250" y="1394625"/>
            <a:ext cx="3475499" cy="4707900"/>
          </a:xfrm>
          <a:prstGeom prst="rect">
            <a:avLst/>
          </a:prstGeom>
          <a:noFill/>
          <a:ln>
            <a:noFill/>
          </a:ln>
        </p:spPr>
        <p:txBody>
          <a:bodyPr anchorCtr="0" anchor="t" bIns="45700" lIns="91425" rIns="91425" tIns="45700">
            <a:noAutofit/>
          </a:bodyPr>
          <a:lstStyle/>
          <a:p>
            <a:pPr lvl="0" marR="0" rtl="0" algn="l">
              <a:spcBef>
                <a:spcPts val="0"/>
              </a:spcBef>
              <a:buNone/>
            </a:pPr>
            <a:r>
              <a:rPr b="1" lang="en-US">
                <a:solidFill>
                  <a:srgbClr val="F3F3F3"/>
                </a:solidFill>
                <a:latin typeface="Trebuchet MS"/>
                <a:ea typeface="Trebuchet MS"/>
                <a:cs typeface="Trebuchet MS"/>
                <a:sym typeface="Trebuchet MS"/>
              </a:rPr>
              <a:t>2 Forms:</a:t>
            </a:r>
          </a:p>
          <a:p>
            <a:pPr indent="-317500" lvl="0" marL="457200" marR="0" rtl="0" algn="l">
              <a:spcBef>
                <a:spcPts val="0"/>
              </a:spcBef>
              <a:buClr>
                <a:srgbClr val="F3F3F3"/>
              </a:buClr>
              <a:buSzPct val="100000"/>
              <a:buFont typeface="Trebuchet MS"/>
            </a:pPr>
            <a:r>
              <a:rPr lang="en-US" sz="1400">
                <a:solidFill>
                  <a:srgbClr val="F3F3F3"/>
                </a:solidFill>
                <a:latin typeface="Trebuchet MS"/>
                <a:ea typeface="Trebuchet MS"/>
                <a:cs typeface="Trebuchet MS"/>
                <a:sym typeface="Trebuchet MS"/>
              </a:rPr>
              <a:t>Transcript Request Form (PharmCAS)</a:t>
            </a:r>
          </a:p>
          <a:p>
            <a:pPr indent="-317500" lvl="0" marL="457200" marR="0" rtl="0" algn="l">
              <a:spcBef>
                <a:spcPts val="0"/>
              </a:spcBef>
              <a:buClr>
                <a:srgbClr val="F3F3F3"/>
              </a:buClr>
              <a:buSzPct val="100000"/>
              <a:buFont typeface="Trebuchet MS"/>
            </a:pPr>
            <a:r>
              <a:rPr lang="en-US" sz="1400">
                <a:solidFill>
                  <a:srgbClr val="F3F3F3"/>
                </a:solidFill>
                <a:latin typeface="Trebuchet MS"/>
                <a:ea typeface="Trebuchet MS"/>
                <a:cs typeface="Trebuchet MS"/>
                <a:sym typeface="Trebuchet MS"/>
              </a:rPr>
              <a:t>UCLA Transcript Order Form</a:t>
            </a:r>
          </a:p>
          <a:p>
            <a:pPr lvl="0" marR="0" rtl="0" algn="l">
              <a:spcBef>
                <a:spcPts val="0"/>
              </a:spcBef>
              <a:buNone/>
            </a:pPr>
            <a:r>
              <a:rPr lang="en-US" sz="1400" u="sng">
                <a:solidFill>
                  <a:srgbClr val="F3F3F3"/>
                </a:solidFill>
                <a:latin typeface="Trebuchet MS"/>
                <a:ea typeface="Trebuchet MS"/>
                <a:cs typeface="Trebuchet MS"/>
                <a:sym typeface="Trebuchet MS"/>
                <a:hlinkClick r:id="rId5"/>
              </a:rPr>
              <a:t>http://www.registrar.ucla.edu/forms/transcript.pdf</a:t>
            </a:r>
          </a:p>
          <a:p>
            <a:pPr lvl="0" marR="0" rtl="0" algn="l">
              <a:spcBef>
                <a:spcPts val="0"/>
              </a:spcBef>
              <a:buNone/>
            </a:pPr>
            <a:r>
              <a:rPr b="1" lang="en-US">
                <a:solidFill>
                  <a:srgbClr val="F3F3F3"/>
                </a:solidFill>
                <a:latin typeface="Trebuchet MS"/>
                <a:ea typeface="Trebuchet MS"/>
                <a:cs typeface="Trebuchet MS"/>
                <a:sym typeface="Trebuchet MS"/>
              </a:rPr>
              <a:t>Process</a:t>
            </a:r>
          </a:p>
          <a:p>
            <a:pPr indent="-317500" lvl="0" marL="457200" marR="0" rtl="0" algn="l">
              <a:spcBef>
                <a:spcPts val="0"/>
              </a:spcBef>
              <a:buClr>
                <a:srgbClr val="F3F3F3"/>
              </a:buClr>
              <a:buSzPct val="100000"/>
              <a:buFont typeface="Trebuchet MS"/>
            </a:pPr>
            <a:r>
              <a:rPr lang="en-US" sz="1400">
                <a:solidFill>
                  <a:srgbClr val="F3F3F3"/>
                </a:solidFill>
                <a:latin typeface="Trebuchet MS"/>
                <a:ea typeface="Trebuchet MS"/>
                <a:cs typeface="Trebuchet MS"/>
                <a:sym typeface="Trebuchet MS"/>
              </a:rPr>
              <a:t>Submit to Murphy Hall ($0)</a:t>
            </a:r>
          </a:p>
          <a:p>
            <a:pPr indent="-317500" lvl="0" marL="457200" marR="0" rtl="0" algn="l">
              <a:spcBef>
                <a:spcPts val="0"/>
              </a:spcBef>
              <a:buClr>
                <a:srgbClr val="F3F3F3"/>
              </a:buClr>
              <a:buSzPct val="100000"/>
              <a:buFont typeface="Trebuchet MS"/>
            </a:pPr>
            <a:r>
              <a:rPr lang="en-US" sz="1400">
                <a:solidFill>
                  <a:srgbClr val="F3F3F3"/>
                </a:solidFill>
                <a:latin typeface="Trebuchet MS"/>
                <a:ea typeface="Trebuchet MS"/>
                <a:cs typeface="Trebuchet MS"/>
                <a:sym typeface="Trebuchet MS"/>
              </a:rPr>
              <a:t>Check status online</a:t>
            </a:r>
          </a:p>
          <a:p>
            <a:pPr indent="-317500" lvl="0" marL="457200" marR="0" rtl="0" algn="l">
              <a:spcBef>
                <a:spcPts val="0"/>
              </a:spcBef>
              <a:buClr>
                <a:srgbClr val="F3F3F3"/>
              </a:buClr>
              <a:buSzPct val="100000"/>
              <a:buFont typeface="Trebuchet MS"/>
            </a:pPr>
            <a:r>
              <a:rPr lang="en-US" sz="1400">
                <a:solidFill>
                  <a:srgbClr val="F3F3F3"/>
                </a:solidFill>
                <a:latin typeface="Trebuchet MS"/>
                <a:ea typeface="Trebuchet MS"/>
                <a:cs typeface="Trebuchet MS"/>
                <a:sym typeface="Trebuchet MS"/>
              </a:rPr>
              <a:t>Obtain unofficial copy</a:t>
            </a:r>
          </a:p>
          <a:p>
            <a:pPr indent="-317500" lvl="0" marL="457200" marR="0" rtl="0" algn="l">
              <a:spcBef>
                <a:spcPts val="0"/>
              </a:spcBef>
              <a:buClr>
                <a:srgbClr val="F3F3F3"/>
              </a:buClr>
              <a:buSzPct val="100000"/>
              <a:buFont typeface="Trebuchet MS"/>
            </a:pPr>
            <a:r>
              <a:rPr lang="en-US" sz="1400">
                <a:solidFill>
                  <a:srgbClr val="F3F3F3"/>
                </a:solidFill>
                <a:latin typeface="Trebuchet MS"/>
                <a:ea typeface="Trebuchet MS"/>
                <a:cs typeface="Trebuchet MS"/>
                <a:sym typeface="Trebuchet MS"/>
              </a:rPr>
              <a:t>Tip: Order it as soon as Spring 2016 grades are available! </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sp>
        <p:nvSpPr>
          <p:cNvPr id="114" name="Shape 114"/>
          <p:cNvSpPr txBox="1"/>
          <p:nvPr>
            <p:ph type="title"/>
          </p:nvPr>
        </p:nvSpPr>
        <p:spPr>
          <a:xfrm>
            <a:off x="779462" y="381000"/>
            <a:ext cx="7583400" cy="1044300"/>
          </a:xfrm>
          <a:prstGeom prst="rect">
            <a:avLst/>
          </a:prstGeom>
        </p:spPr>
        <p:txBody>
          <a:bodyPr anchorCtr="0" anchor="b" bIns="91425" lIns="91425" rIns="91425" tIns="91425">
            <a:noAutofit/>
          </a:bodyPr>
          <a:lstStyle/>
          <a:p>
            <a:pPr lvl="0">
              <a:spcBef>
                <a:spcPts val="0"/>
              </a:spcBef>
              <a:buNone/>
            </a:pPr>
            <a:r>
              <a:rPr lang="en-US">
                <a:solidFill>
                  <a:srgbClr val="FFFFFF"/>
                </a:solidFill>
                <a:latin typeface="Trebuchet MS"/>
                <a:ea typeface="Trebuchet MS"/>
                <a:cs typeface="Trebuchet MS"/>
                <a:sym typeface="Trebuchet MS"/>
              </a:rPr>
              <a:t>Extracurricular Tips</a:t>
            </a:r>
          </a:p>
        </p:txBody>
      </p:sp>
      <p:sp>
        <p:nvSpPr>
          <p:cNvPr id="115" name="Shape 115"/>
          <p:cNvSpPr txBox="1"/>
          <p:nvPr>
            <p:ph idx="1" type="body"/>
          </p:nvPr>
        </p:nvSpPr>
        <p:spPr>
          <a:xfrm>
            <a:off x="474975" y="1425300"/>
            <a:ext cx="8391900" cy="4612500"/>
          </a:xfrm>
          <a:prstGeom prst="rect">
            <a:avLst/>
          </a:prstGeom>
        </p:spPr>
        <p:txBody>
          <a:bodyPr anchorCtr="0" anchor="t" bIns="91425" lIns="91425" rIns="91425" tIns="91425">
            <a:noAutofit/>
          </a:bodyPr>
          <a:lstStyle/>
          <a:p>
            <a:pPr indent="-381000" lvl="0" marL="457200" rtl="0">
              <a:spcBef>
                <a:spcPts val="0"/>
              </a:spcBef>
              <a:buClr>
                <a:srgbClr val="FFFFFF"/>
              </a:buClr>
              <a:buSzPct val="100000"/>
              <a:buFont typeface="Trebuchet MS"/>
            </a:pPr>
            <a:r>
              <a:rPr lang="en-US" sz="2400">
                <a:solidFill>
                  <a:srgbClr val="FFFFFF"/>
                </a:solidFill>
                <a:latin typeface="Trebuchet MS"/>
                <a:ea typeface="Trebuchet MS"/>
                <a:cs typeface="Trebuchet MS"/>
                <a:sym typeface="Trebuchet MS"/>
              </a:rPr>
              <a:t>Quality over quantity </a:t>
            </a:r>
          </a:p>
          <a:p>
            <a:pPr indent="-381000" lvl="0" marL="457200" rtl="0">
              <a:spcBef>
                <a:spcPts val="0"/>
              </a:spcBef>
              <a:buClr>
                <a:srgbClr val="FFFFFF"/>
              </a:buClr>
              <a:buSzPct val="100000"/>
              <a:buFont typeface="Trebuchet MS"/>
            </a:pPr>
            <a:r>
              <a:rPr lang="en-US" sz="2400">
                <a:solidFill>
                  <a:srgbClr val="FFFFFF"/>
                </a:solidFill>
                <a:latin typeface="Trebuchet MS"/>
                <a:ea typeface="Trebuchet MS"/>
                <a:cs typeface="Trebuchet MS"/>
                <a:sym typeface="Trebuchet MS"/>
              </a:rPr>
              <a:t>Participate in activities that are meaningful to you - does not all have to be health or pharmacy related</a:t>
            </a:r>
          </a:p>
          <a:p>
            <a:pPr indent="-381000" lvl="0" marL="457200" rtl="0">
              <a:spcBef>
                <a:spcPts val="0"/>
              </a:spcBef>
              <a:buClr>
                <a:srgbClr val="FFFFFF"/>
              </a:buClr>
              <a:buSzPct val="100000"/>
              <a:buFont typeface="Trebuchet MS"/>
            </a:pPr>
            <a:r>
              <a:rPr lang="en-US" sz="2400">
                <a:solidFill>
                  <a:srgbClr val="FFFFFF"/>
                </a:solidFill>
                <a:latin typeface="Trebuchet MS"/>
                <a:ea typeface="Trebuchet MS"/>
                <a:cs typeface="Trebuchet MS"/>
                <a:sym typeface="Trebuchet MS"/>
              </a:rPr>
              <a:t>Get leadership experience! </a:t>
            </a:r>
          </a:p>
          <a:p>
            <a:pPr indent="-381000" lvl="0" marL="457200" rtl="0">
              <a:spcBef>
                <a:spcPts val="0"/>
              </a:spcBef>
              <a:buClr>
                <a:srgbClr val="FFFFFF"/>
              </a:buClr>
              <a:buSzPct val="100000"/>
              <a:buFont typeface="Trebuchet MS"/>
            </a:pPr>
            <a:r>
              <a:rPr lang="en-US" sz="2400">
                <a:solidFill>
                  <a:srgbClr val="FFFFFF"/>
                </a:solidFill>
                <a:latin typeface="Trebuchet MS"/>
                <a:ea typeface="Trebuchet MS"/>
                <a:cs typeface="Trebuchet MS"/>
                <a:sym typeface="Trebuchet MS"/>
              </a:rPr>
              <a:t>FAQ: Is having research experience necessary? </a:t>
            </a:r>
          </a:p>
          <a:p>
            <a:pPr indent="-228600" lvl="1" marL="914400" rtl="0">
              <a:spcBef>
                <a:spcPts val="0"/>
              </a:spcBef>
              <a:buClr>
                <a:srgbClr val="FFFFFF"/>
              </a:buClr>
              <a:buFont typeface="Trebuchet MS"/>
            </a:pPr>
            <a:r>
              <a:rPr lang="en-US">
                <a:solidFill>
                  <a:srgbClr val="FFFFFF"/>
                </a:solidFill>
                <a:latin typeface="Trebuchet MS"/>
                <a:ea typeface="Trebuchet MS"/>
                <a:cs typeface="Trebuchet MS"/>
                <a:sym typeface="Trebuchet MS"/>
              </a:rPr>
              <a:t>Answer: No. Doing research is great, but research is not for everyone. Spend your time on activities you are passionate about</a:t>
            </a:r>
          </a:p>
          <a:p>
            <a:pPr indent="-381000" lvl="0" marL="457200" marR="0" rtl="0" algn="l">
              <a:lnSpc>
                <a:spcPct val="100000"/>
              </a:lnSpc>
              <a:spcBef>
                <a:spcPts val="600"/>
              </a:spcBef>
              <a:spcAft>
                <a:spcPts val="0"/>
              </a:spcAft>
              <a:buClr>
                <a:srgbClr val="FFFFFF"/>
              </a:buClr>
              <a:buSzPct val="100000"/>
              <a:buFont typeface="Trebuchet MS"/>
            </a:pPr>
            <a:r>
              <a:rPr lang="en-US" sz="2400">
                <a:solidFill>
                  <a:srgbClr val="FFFFFF"/>
                </a:solidFill>
                <a:latin typeface="Trebuchet MS"/>
                <a:ea typeface="Trebuchet MS"/>
                <a:cs typeface="Trebuchet MS"/>
                <a:sym typeface="Trebuchet MS"/>
              </a:rPr>
              <a:t>To obtain pharmacy experience - aim to get your pharmacy technician license early on so you have more work and volunteering opportunities </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ph type="title"/>
          </p:nvPr>
        </p:nvSpPr>
        <p:spPr>
          <a:xfrm>
            <a:off x="779462" y="381000"/>
            <a:ext cx="7583400" cy="1044300"/>
          </a:xfrm>
          <a:prstGeom prst="rect">
            <a:avLst/>
          </a:prstGeom>
        </p:spPr>
        <p:txBody>
          <a:bodyPr anchorCtr="0" anchor="b" bIns="91425" lIns="91425" rIns="91425" tIns="91425">
            <a:noAutofit/>
          </a:bodyPr>
          <a:lstStyle/>
          <a:p>
            <a:pPr lvl="0">
              <a:spcBef>
                <a:spcPts val="0"/>
              </a:spcBef>
              <a:buNone/>
            </a:pPr>
            <a:r>
              <a:rPr lang="en-US"/>
              <a:t>PharmCAS Tips</a:t>
            </a:r>
          </a:p>
        </p:txBody>
      </p:sp>
      <p:sp>
        <p:nvSpPr>
          <p:cNvPr id="121" name="Shape 121"/>
          <p:cNvSpPr txBox="1"/>
          <p:nvPr>
            <p:ph idx="1" type="body"/>
          </p:nvPr>
        </p:nvSpPr>
        <p:spPr>
          <a:xfrm>
            <a:off x="779462" y="1828800"/>
            <a:ext cx="7583400" cy="4209000"/>
          </a:xfrm>
          <a:prstGeom prst="rect">
            <a:avLst/>
          </a:prstGeom>
        </p:spPr>
        <p:txBody>
          <a:bodyPr anchorCtr="0" anchor="t" bIns="91425" lIns="91425" rIns="91425" tIns="91425">
            <a:noAutofit/>
          </a:bodyPr>
          <a:lstStyle/>
          <a:p>
            <a:pPr indent="-355600" lvl="0" marL="457200" rtl="0">
              <a:spcBef>
                <a:spcPts val="0"/>
              </a:spcBef>
              <a:buSzPct val="100000"/>
            </a:pPr>
            <a:r>
              <a:rPr lang="en-US" sz="2000"/>
              <a:t>Once you are ready to submit, keep in mind that there will be waiting time for verification before it will be sent to the schools. (+ time it takes for them to receive your transcript) </a:t>
            </a:r>
          </a:p>
          <a:p>
            <a:pPr indent="-355600" lvl="0" marL="457200" rtl="0">
              <a:spcBef>
                <a:spcPts val="0"/>
              </a:spcBef>
              <a:buSzPct val="100000"/>
            </a:pPr>
            <a:r>
              <a:rPr lang="en-US" sz="2000"/>
              <a:t>You can only submit PS once (through PharmCAS) and this goes to ALL the schools </a:t>
            </a:r>
          </a:p>
          <a:p>
            <a:pPr indent="-355600" lvl="0" marL="457200" rtl="0">
              <a:spcBef>
                <a:spcPts val="0"/>
              </a:spcBef>
              <a:buSzPct val="100000"/>
            </a:pPr>
            <a:r>
              <a:rPr lang="en-US" sz="2000"/>
              <a:t>Supplementals are separate and are only submitted to the specific school you apply to </a:t>
            </a:r>
          </a:p>
          <a:p>
            <a:pPr lvl="0" rtl="0">
              <a:spcBef>
                <a:spcPts val="0"/>
              </a:spcBef>
              <a:buNone/>
            </a:pPr>
            <a:r>
              <a:rPr lang="en-US" sz="3600"/>
              <a:t>Rolling vs non rolling schools </a:t>
            </a:r>
          </a:p>
          <a:p>
            <a:pPr lvl="0">
              <a:spcBef>
                <a:spcPts val="0"/>
              </a:spcBef>
              <a:buNone/>
            </a:pPr>
            <a:r>
              <a:rPr lang="en-US" sz="3600"/>
              <a:t>Early Decisions  </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sp>
        <p:nvSpPr>
          <p:cNvPr id="126" name="Shape 126"/>
          <p:cNvSpPr txBox="1"/>
          <p:nvPr>
            <p:ph type="title"/>
          </p:nvPr>
        </p:nvSpPr>
        <p:spPr>
          <a:xfrm>
            <a:off x="779462" y="381000"/>
            <a:ext cx="7583486" cy="1044387"/>
          </a:xfrm>
          <a:prstGeom prst="rect">
            <a:avLst/>
          </a:prstGeom>
          <a:noFill/>
          <a:ln>
            <a:noFill/>
          </a:ln>
        </p:spPr>
        <p:txBody>
          <a:bodyPr anchorCtr="0" anchor="b" bIns="45700" lIns="91425" rIns="91425" tIns="45700">
            <a:noAutofit/>
          </a:bodyPr>
          <a:lstStyle/>
          <a:p>
            <a:pPr indent="0" lvl="0" marL="0" marR="0" rtl="0" algn="l">
              <a:spcBef>
                <a:spcPts val="0"/>
              </a:spcBef>
              <a:buClr>
                <a:schemeClr val="lt1"/>
              </a:buClr>
              <a:buSzPct val="25000"/>
              <a:buFont typeface="Trebuchet MS"/>
              <a:buNone/>
            </a:pPr>
            <a:r>
              <a:rPr b="1" i="0" lang="en-US" sz="3800" u="none" cap="none" strike="noStrike">
                <a:solidFill>
                  <a:srgbClr val="F3F3F3"/>
                </a:solidFill>
                <a:latin typeface="Trebuchet MS"/>
                <a:ea typeface="Trebuchet MS"/>
                <a:cs typeface="Trebuchet MS"/>
                <a:sym typeface="Trebuchet MS"/>
              </a:rPr>
              <a:t>References</a:t>
            </a:r>
          </a:p>
        </p:txBody>
      </p:sp>
      <p:sp>
        <p:nvSpPr>
          <p:cNvPr id="127" name="Shape 127"/>
          <p:cNvSpPr txBox="1"/>
          <p:nvPr>
            <p:ph idx="1" type="body"/>
          </p:nvPr>
        </p:nvSpPr>
        <p:spPr>
          <a:xfrm>
            <a:off x="779475" y="1828800"/>
            <a:ext cx="3726600" cy="3858600"/>
          </a:xfrm>
          <a:prstGeom prst="rect">
            <a:avLst/>
          </a:prstGeom>
          <a:noFill/>
          <a:ln>
            <a:noFill/>
          </a:ln>
        </p:spPr>
        <p:txBody>
          <a:bodyPr anchorCtr="0" anchor="t" bIns="45700" lIns="91425" rIns="91425" tIns="45700">
            <a:noAutofit/>
          </a:bodyPr>
          <a:lstStyle/>
          <a:p>
            <a:pPr lvl="0" marR="0" rtl="0" algn="l">
              <a:spcBef>
                <a:spcPts val="0"/>
              </a:spcBef>
              <a:buNone/>
            </a:pPr>
            <a:r>
              <a:rPr b="0" i="0" lang="en-US" sz="2200" u="none" cap="none" strike="noStrike">
                <a:solidFill>
                  <a:srgbClr val="FFFFFF"/>
                </a:solidFill>
                <a:latin typeface="Trebuchet MS"/>
                <a:ea typeface="Trebuchet MS"/>
                <a:cs typeface="Trebuchet MS"/>
                <a:sym typeface="Trebuchet MS"/>
              </a:rPr>
              <a:t>Once your </a:t>
            </a:r>
            <a:r>
              <a:rPr lang="en-US" sz="2200">
                <a:solidFill>
                  <a:srgbClr val="FFFFFF"/>
                </a:solidFill>
                <a:latin typeface="Trebuchet MS"/>
                <a:ea typeface="Trebuchet MS"/>
                <a:cs typeface="Trebuchet MS"/>
                <a:sym typeface="Trebuchet MS"/>
              </a:rPr>
              <a:t>references</a:t>
            </a:r>
            <a:r>
              <a:rPr b="0" i="0" lang="en-US" sz="2200" u="none" cap="none" strike="noStrike">
                <a:solidFill>
                  <a:srgbClr val="FFFFFF"/>
                </a:solidFill>
                <a:latin typeface="Trebuchet MS"/>
                <a:ea typeface="Trebuchet MS"/>
                <a:cs typeface="Trebuchet MS"/>
                <a:sym typeface="Trebuchet MS"/>
              </a:rPr>
              <a:t> agree to write your letter of recommendations and PharmCAS is available, obtain their email address and phone number and input it into PharmCAS. PharmCAS will then send them a link for their letters.</a:t>
            </a:r>
          </a:p>
          <a:p>
            <a:pPr lvl="0" marR="0" rtl="0" algn="l">
              <a:spcBef>
                <a:spcPts val="0"/>
              </a:spcBef>
              <a:buNone/>
            </a:pPr>
            <a:r>
              <a:t/>
            </a:r>
            <a:endParaRPr sz="2200">
              <a:solidFill>
                <a:schemeClr val="lt1"/>
              </a:solidFill>
              <a:latin typeface="Trebuchet MS"/>
              <a:ea typeface="Trebuchet MS"/>
              <a:cs typeface="Trebuchet MS"/>
              <a:sym typeface="Trebuchet MS"/>
            </a:endParaRPr>
          </a:p>
          <a:p>
            <a:pPr lvl="0" marR="0" rtl="0" algn="l">
              <a:spcBef>
                <a:spcPts val="0"/>
              </a:spcBef>
              <a:buNone/>
            </a:pPr>
            <a:r>
              <a:rPr lang="en-US" sz="2200">
                <a:solidFill>
                  <a:schemeClr val="lt1"/>
                </a:solidFill>
                <a:latin typeface="Trebuchet MS"/>
                <a:ea typeface="Trebuchet MS"/>
                <a:cs typeface="Trebuchet MS"/>
                <a:sym typeface="Trebuchet MS"/>
              </a:rPr>
              <a:t>All electronic! </a:t>
            </a:r>
          </a:p>
          <a:p>
            <a:pPr lvl="0" marR="0" rtl="0" algn="l">
              <a:spcBef>
                <a:spcPts val="0"/>
              </a:spcBef>
              <a:buNone/>
            </a:pPr>
            <a:r>
              <a:t/>
            </a:r>
            <a:endParaRPr sz="2200">
              <a:solidFill>
                <a:schemeClr val="lt1"/>
              </a:solidFill>
              <a:latin typeface="Trebuchet MS"/>
              <a:ea typeface="Trebuchet MS"/>
              <a:cs typeface="Trebuchet MS"/>
              <a:sym typeface="Trebuchet MS"/>
            </a:endParaRPr>
          </a:p>
          <a:p>
            <a:pPr lvl="0" marR="0" rtl="0" algn="l">
              <a:spcBef>
                <a:spcPts val="0"/>
              </a:spcBef>
              <a:buNone/>
            </a:pPr>
            <a:r>
              <a:t/>
            </a:r>
            <a:endParaRPr sz="2200">
              <a:solidFill>
                <a:schemeClr val="lt1"/>
              </a:solidFill>
              <a:latin typeface="Trebuchet MS"/>
              <a:ea typeface="Trebuchet MS"/>
              <a:cs typeface="Trebuchet MS"/>
              <a:sym typeface="Trebuchet MS"/>
            </a:endParaRPr>
          </a:p>
        </p:txBody>
      </p:sp>
      <p:pic>
        <p:nvPicPr>
          <p:cNvPr id="128" name="Shape 128"/>
          <p:cNvPicPr preferRelativeResize="0"/>
          <p:nvPr/>
        </p:nvPicPr>
        <p:blipFill>
          <a:blip r:embed="rId3">
            <a:alphaModFix/>
          </a:blip>
          <a:stretch>
            <a:fillRect/>
          </a:stretch>
        </p:blipFill>
        <p:spPr>
          <a:xfrm>
            <a:off x="4834350" y="1956650"/>
            <a:ext cx="3333750" cy="3314700"/>
          </a:xfrm>
          <a:prstGeom prst="rect">
            <a:avLst/>
          </a:prstGeom>
          <a:noFill/>
          <a:ln>
            <a:noFill/>
          </a:ln>
        </p:spPr>
      </p:pic>
      <p:sp>
        <p:nvSpPr>
          <p:cNvPr id="129" name="Shape 129"/>
          <p:cNvSpPr txBox="1"/>
          <p:nvPr/>
        </p:nvSpPr>
        <p:spPr>
          <a:xfrm>
            <a:off x="779475" y="5687400"/>
            <a:ext cx="7699200" cy="627299"/>
          </a:xfrm>
          <a:prstGeom prst="rect">
            <a:avLst/>
          </a:prstGeom>
          <a:noFill/>
          <a:ln>
            <a:noFill/>
          </a:ln>
        </p:spPr>
        <p:txBody>
          <a:bodyPr anchorCtr="0" anchor="t" bIns="91425" lIns="91425" rIns="91425" tIns="91425">
            <a:noAutofit/>
          </a:bodyPr>
          <a:lstStyle/>
          <a:p>
            <a:pPr lvl="0">
              <a:spcBef>
                <a:spcPts val="0"/>
              </a:spcBef>
              <a:buNone/>
            </a:pPr>
            <a:r>
              <a:rPr lang="en-US" sz="2200">
                <a:solidFill>
                  <a:srgbClr val="FFFFFF"/>
                </a:solidFill>
                <a:latin typeface="Trebuchet MS"/>
                <a:ea typeface="Trebuchet MS"/>
                <a:cs typeface="Trebuchet MS"/>
                <a:sym typeface="Trebuchet MS"/>
              </a:rPr>
              <a:t>*Don’t use the Career Center rec letter service unless the pharmacy school you’re applying to doesn’t use PharmCAS</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blue-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