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6" r:id="rId3"/>
    <p:sldId id="322" r:id="rId4"/>
    <p:sldId id="321" r:id="rId5"/>
    <p:sldId id="330" r:id="rId6"/>
    <p:sldId id="299" r:id="rId7"/>
    <p:sldId id="304" r:id="rId8"/>
    <p:sldId id="301" r:id="rId9"/>
    <p:sldId id="314" r:id="rId10"/>
    <p:sldId id="325" r:id="rId11"/>
    <p:sldId id="315" r:id="rId12"/>
    <p:sldId id="307" r:id="rId13"/>
    <p:sldId id="306" r:id="rId14"/>
    <p:sldId id="308" r:id="rId15"/>
    <p:sldId id="316" r:id="rId16"/>
    <p:sldId id="317" r:id="rId17"/>
    <p:sldId id="320" r:id="rId18"/>
    <p:sldId id="309" r:id="rId19"/>
    <p:sldId id="311" r:id="rId20"/>
    <p:sldId id="313" r:id="rId21"/>
    <p:sldId id="329" r:id="rId22"/>
    <p:sldId id="289" r:id="rId23"/>
    <p:sldId id="328" r:id="rId24"/>
    <p:sldId id="323" r:id="rId25"/>
    <p:sldId id="327" r:id="rId26"/>
    <p:sldId id="32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79395" autoAdjust="0"/>
  </p:normalViewPr>
  <p:slideViewPr>
    <p:cSldViewPr>
      <p:cViewPr>
        <p:scale>
          <a:sx n="64" d="100"/>
          <a:sy n="64" d="100"/>
        </p:scale>
        <p:origin x="-1752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586D3-FACE-480B-896B-311E6AE449A1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ED17C-1DBE-43D4-A592-B7753AE6D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63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3136D-76D8-4A50-9368-DCB5BE412F2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2A01-C7EC-4E93-8294-67D076C01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46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92A01-C7EC-4E93-8294-67D076C017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5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92A01-C7EC-4E93-8294-67D076C017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92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BD34-2AC0-4355-8B40-3C514C5B81F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AA2C9E-A283-4588-9174-FE6FB91EB4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BD34-2AC0-4355-8B40-3C514C5B81F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A2C9E-A283-4588-9174-FE6FB91EB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DAA2C9E-A283-4588-9174-FE6FB91EB4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BD34-2AC0-4355-8B40-3C514C5B81F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BD34-2AC0-4355-8B40-3C514C5B81F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DAA2C9E-A283-4588-9174-FE6FB91EB4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BD34-2AC0-4355-8B40-3C514C5B81F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AA2C9E-A283-4588-9174-FE6FB91EB45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F8ABD34-2AC0-4355-8B40-3C514C5B81F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A2C9E-A283-4588-9174-FE6FB91EB4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BD34-2AC0-4355-8B40-3C514C5B81F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DAA2C9E-A283-4588-9174-FE6FB91EB45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BD34-2AC0-4355-8B40-3C514C5B81F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DAA2C9E-A283-4588-9174-FE6FB91EB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BD34-2AC0-4355-8B40-3C514C5B81F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AA2C9E-A283-4588-9174-FE6FB91EB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AA2C9E-A283-4588-9174-FE6FB91EB45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BD34-2AC0-4355-8B40-3C514C5B81F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DAA2C9E-A283-4588-9174-FE6FB91EB45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F8ABD34-2AC0-4355-8B40-3C514C5B81F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F8ABD34-2AC0-4355-8B40-3C514C5B81F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AA2C9E-A283-4588-9174-FE6FB91EB45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usie.fang@westernu.ed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drsamrotation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:\WesternU-COP logo hor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74196"/>
            <a:ext cx="5486400" cy="265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352800"/>
            <a:ext cx="8077200" cy="2514600"/>
          </a:xfrm>
        </p:spPr>
        <p:txBody>
          <a:bodyPr>
            <a:noAutofit/>
          </a:bodyPr>
          <a:lstStyle/>
          <a:p>
            <a:r>
              <a:rPr lang="en-US" sz="4800" dirty="0" smtClean="0"/>
              <a:t>Interview Tips</a:t>
            </a:r>
          </a:p>
          <a:p>
            <a:endParaRPr lang="en-US" sz="2000" dirty="0"/>
          </a:p>
          <a:p>
            <a:r>
              <a:rPr lang="en-US" sz="2000" dirty="0" smtClean="0"/>
              <a:t>Dr. Sam Shimomura, Associate Dean</a:t>
            </a:r>
          </a:p>
          <a:p>
            <a:r>
              <a:rPr lang="en-US" sz="2000" dirty="0" smtClean="0"/>
              <a:t>Susie Fang, university </a:t>
            </a:r>
            <a:r>
              <a:rPr lang="en-US" sz="2000" dirty="0" smtClean="0"/>
              <a:t>recruiter</a:t>
            </a:r>
          </a:p>
          <a:p>
            <a:r>
              <a:rPr lang="en-US" sz="2000" dirty="0" smtClean="0"/>
              <a:t>Brian Qu, P2 </a:t>
            </a:r>
            <a:r>
              <a:rPr lang="en-US" sz="2000" dirty="0" err="1" smtClean="0"/>
              <a:t>PharmD</a:t>
            </a:r>
            <a:r>
              <a:rPr lang="en-US" sz="2000" dirty="0" smtClean="0"/>
              <a:t> student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018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Example Interview Day Schedule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7:30am – Check-in/Breakfast</a:t>
            </a:r>
          </a:p>
          <a:p>
            <a:r>
              <a:rPr lang="en-US" dirty="0" smtClean="0"/>
              <a:t>7:45am – Orientation</a:t>
            </a:r>
          </a:p>
          <a:p>
            <a:r>
              <a:rPr lang="en-US" dirty="0" smtClean="0"/>
              <a:t>8:15-9:15am – Interviews</a:t>
            </a:r>
          </a:p>
          <a:p>
            <a:r>
              <a:rPr lang="en-US" dirty="0" smtClean="0"/>
              <a:t>9:15-10:00am – Writing Samples</a:t>
            </a:r>
          </a:p>
          <a:p>
            <a:r>
              <a:rPr lang="en-US" dirty="0" smtClean="0"/>
              <a:t>10:00-10:30am – Campus Tour</a:t>
            </a:r>
          </a:p>
          <a:p>
            <a:r>
              <a:rPr lang="en-US" dirty="0" smtClean="0"/>
              <a:t>10:30-11:30am – Critical Thinking</a:t>
            </a:r>
          </a:p>
          <a:p>
            <a:r>
              <a:rPr lang="en-US" dirty="0" smtClean="0"/>
              <a:t>11:30-12:00pm – University Orientation (Financial Aid &amp; Admissions)/Lunch</a:t>
            </a:r>
          </a:p>
          <a:p>
            <a:pPr marL="0" indent="0" algn="ctr">
              <a:buNone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Time: 5 hours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853478"/>
            <a:ext cx="1513798" cy="6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2743200"/>
            <a:ext cx="8305800" cy="3581400"/>
          </a:xfrm>
        </p:spPr>
        <p:txBody>
          <a:bodyPr>
            <a:no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dirty="0" smtClean="0"/>
              <a:t>Write legibly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dirty="0" smtClean="0"/>
              <a:t>Check your grammar</a:t>
            </a:r>
          </a:p>
          <a:p>
            <a:r>
              <a:rPr lang="en-US" sz="4800" dirty="0" smtClean="0"/>
              <a:t>&amp; spelling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>
            <a:noAutofit/>
          </a:bodyPr>
          <a:lstStyle/>
          <a:p>
            <a:r>
              <a:rPr lang="en-US" sz="6000" dirty="0" smtClean="0"/>
              <a:t>The Writing Sample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205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Introduction</a:t>
            </a:r>
          </a:p>
          <a:p>
            <a:pPr marL="845820" lvl="1" indent="-571500">
              <a:buFont typeface="+mj-lt"/>
              <a:buAutoNum type="romanUcPeriod"/>
            </a:pPr>
            <a:r>
              <a:rPr lang="en-US" dirty="0" smtClean="0"/>
              <a:t>Include Thesis Statement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Body</a:t>
            </a:r>
          </a:p>
          <a:p>
            <a:pPr marL="845820" lvl="1" indent="-571500">
              <a:buFont typeface="+mj-lt"/>
              <a:buAutoNum type="romanUcPeriod"/>
            </a:pPr>
            <a:r>
              <a:rPr lang="en-US" dirty="0" smtClean="0"/>
              <a:t>Supporting Paragraph 1</a:t>
            </a:r>
          </a:p>
          <a:p>
            <a:pPr marL="1120140" lvl="2" indent="-571500">
              <a:buFont typeface="+mj-lt"/>
              <a:buAutoNum type="romanUcPeriod"/>
            </a:pPr>
            <a:r>
              <a:rPr lang="en-US" dirty="0" smtClean="0"/>
              <a:t>3-5 supporting sentences</a:t>
            </a:r>
          </a:p>
          <a:p>
            <a:pPr marL="845820" lvl="1" indent="-571500">
              <a:buFont typeface="+mj-lt"/>
              <a:buAutoNum type="romanUcPeriod"/>
            </a:pPr>
            <a:r>
              <a:rPr lang="en-US" dirty="0" smtClean="0"/>
              <a:t>Supporting Paragraph 2</a:t>
            </a:r>
          </a:p>
          <a:p>
            <a:pPr marL="1120140" lvl="2" indent="-571500">
              <a:buFont typeface="+mj-lt"/>
              <a:buAutoNum type="romanUcPeriod"/>
            </a:pPr>
            <a:r>
              <a:rPr lang="en-US" dirty="0" smtClean="0"/>
              <a:t>3-5 supporting sentences</a:t>
            </a:r>
          </a:p>
          <a:p>
            <a:pPr marL="845820" lvl="1" indent="-571500">
              <a:buFont typeface="+mj-lt"/>
              <a:buAutoNum type="romanUcPeriod"/>
            </a:pPr>
            <a:r>
              <a:rPr lang="en-US" dirty="0" smtClean="0"/>
              <a:t>Supporting Paragraph 3</a:t>
            </a:r>
          </a:p>
          <a:p>
            <a:pPr marL="1120140" lvl="2" indent="-571500">
              <a:buFont typeface="+mj-lt"/>
              <a:buAutoNum type="romanUcPeriod"/>
            </a:pPr>
            <a:r>
              <a:rPr lang="en-US" dirty="0" smtClean="0"/>
              <a:t>3-5 supporting sentences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Conclusion</a:t>
            </a:r>
          </a:p>
          <a:p>
            <a:pPr marL="845820" lvl="1" indent="-571500">
              <a:buFont typeface="+mj-lt"/>
              <a:buAutoNum type="romanUcPeriod"/>
            </a:pPr>
            <a:r>
              <a:rPr lang="en-US" dirty="0" smtClean="0"/>
              <a:t>Restate Thesis</a:t>
            </a:r>
          </a:p>
          <a:p>
            <a:pPr marL="845820" lvl="1" indent="-571500">
              <a:buFont typeface="+mj-lt"/>
              <a:buAutoNum type="romanUcPeriod"/>
            </a:pPr>
            <a:r>
              <a:rPr lang="en-US" dirty="0" smtClean="0"/>
              <a:t>Tie all your paragraphs together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853478"/>
            <a:ext cx="1513798" cy="6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</a:t>
            </a:r>
            <a:r>
              <a:rPr lang="en-US" sz="4000" dirty="0" smtClean="0"/>
              <a:t>Essay</a:t>
            </a:r>
            <a:r>
              <a:rPr lang="en-US" dirty="0" smtClean="0"/>
              <a:t>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Imagine you found a magic lamp that gave you three wishes.  What would they be?</a:t>
            </a:r>
          </a:p>
          <a:p>
            <a:endParaRPr lang="en-US" sz="3200" dirty="0" smtClean="0"/>
          </a:p>
          <a:p>
            <a:r>
              <a:rPr lang="en-US" sz="3200" dirty="0" smtClean="0"/>
              <a:t>If you were a super hero, what would you want your super powers to be?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If you could pick a hashtag, what would it be and why?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895949"/>
            <a:ext cx="1513798" cy="6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Practice Makes perfect!</a:t>
            </a:r>
            <a:endParaRPr lang="en-US" sz="4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>
            <a:noAutofit/>
          </a:bodyPr>
          <a:lstStyle/>
          <a:p>
            <a:r>
              <a:rPr lang="en-US" sz="6000" dirty="0" smtClean="0"/>
              <a:t>The Interview</a:t>
            </a:r>
            <a:r>
              <a:rPr lang="en-US" sz="4800" dirty="0" smtClean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898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Answer the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78552"/>
          </a:xfrm>
        </p:spPr>
        <p:txBody>
          <a:bodyPr>
            <a:normAutofit/>
          </a:bodyPr>
          <a:lstStyle/>
          <a:p>
            <a:r>
              <a:rPr lang="en-US" dirty="0" smtClean="0"/>
              <a:t>Don’t give the answer “you think” they want to hear</a:t>
            </a:r>
          </a:p>
          <a:p>
            <a:pPr lvl="1"/>
            <a:r>
              <a:rPr lang="en-US" dirty="0" smtClean="0"/>
              <a:t>No traditional, scripted answers</a:t>
            </a:r>
          </a:p>
          <a:p>
            <a:r>
              <a:rPr lang="en-US" dirty="0" smtClean="0"/>
              <a:t>Goal is to get the interviewer to think – not sleepwalk through the interview</a:t>
            </a:r>
          </a:p>
          <a:p>
            <a:r>
              <a:rPr lang="en-US" dirty="0"/>
              <a:t>Illegal/Sexist Questions</a:t>
            </a:r>
          </a:p>
          <a:p>
            <a:pPr lvl="1"/>
            <a:r>
              <a:rPr lang="en-US" dirty="0"/>
              <a:t>You can answer, ask why they are asking, make a joke out of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What to do you if you DON’T want to answer the question?</a:t>
            </a:r>
          </a:p>
          <a:p>
            <a:pPr lvl="1"/>
            <a:r>
              <a:rPr lang="en-US" dirty="0" smtClean="0"/>
              <a:t>Ask to repeat, ask to rephrase question, be honest &amp; let them know that you haven’t considered that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853478"/>
            <a:ext cx="1513798" cy="6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What’s your Greatest Weakness?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89089"/>
            <a:ext cx="8503920" cy="5181600"/>
          </a:xfrm>
        </p:spPr>
        <p:txBody>
          <a:bodyPr>
            <a:noAutofit/>
          </a:bodyPr>
          <a:lstStyle/>
          <a:p>
            <a:pPr fontAlgn="base"/>
            <a:r>
              <a:rPr lang="en-US" sz="2000" i="1" dirty="0" smtClean="0"/>
              <a:t>Standard/Uneventful Answer:</a:t>
            </a:r>
            <a:endParaRPr lang="en-US" sz="2000" dirty="0"/>
          </a:p>
          <a:p>
            <a:pPr lvl="1" fontAlgn="base"/>
            <a:r>
              <a:rPr lang="en-US" sz="2000" dirty="0" smtClean="0"/>
              <a:t>I </a:t>
            </a:r>
            <a:r>
              <a:rPr lang="en-US" sz="2000" dirty="0"/>
              <a:t>guess I’m too hard on myself. I’m a </a:t>
            </a:r>
            <a:r>
              <a:rPr lang="en-US" sz="2000" dirty="0" smtClean="0"/>
              <a:t>perfectionist.</a:t>
            </a:r>
          </a:p>
          <a:p>
            <a:pPr fontAlgn="base"/>
            <a:r>
              <a:rPr lang="en-US" sz="2000" i="1" dirty="0" smtClean="0"/>
              <a:t>Thinking Outside the Box Answer</a:t>
            </a:r>
            <a:r>
              <a:rPr lang="en-US" sz="2000" dirty="0" smtClean="0"/>
              <a:t>:</a:t>
            </a:r>
          </a:p>
          <a:p>
            <a:pPr lvl="1" fontAlgn="base"/>
            <a:r>
              <a:rPr lang="en-US" sz="2000" dirty="0" smtClean="0"/>
              <a:t> </a:t>
            </a:r>
            <a:r>
              <a:rPr lang="en-US" sz="2000" dirty="0"/>
              <a:t>I’ve been working hard for the past year on keeping a healthy balance in my life, which was a problem for me before. I’m learning when to put my work down and focus on something else, because burnout isn’t healthy or productive. How </a:t>
            </a:r>
            <a:r>
              <a:rPr lang="en-US" sz="2000" dirty="0" smtClean="0"/>
              <a:t>do you </a:t>
            </a:r>
            <a:r>
              <a:rPr lang="en-US" sz="2000" dirty="0"/>
              <a:t>manage that issue here – the line between work and </a:t>
            </a:r>
            <a:r>
              <a:rPr lang="en-US" sz="2000" dirty="0" smtClean="0"/>
              <a:t>life?</a:t>
            </a:r>
          </a:p>
          <a:p>
            <a:pPr fontAlgn="base"/>
            <a:r>
              <a:rPr lang="en-US" sz="2000" i="1" dirty="0" smtClean="0"/>
              <a:t>Making the Interviewer THINK about your Answer</a:t>
            </a:r>
            <a:r>
              <a:rPr lang="en-US" sz="2000" dirty="0" smtClean="0"/>
              <a:t>:</a:t>
            </a:r>
            <a:r>
              <a:rPr lang="en-US" sz="2000" dirty="0"/>
              <a:t> That’s a great question! I used to stress about my ‘weaknesses’ when I was younger.</a:t>
            </a:r>
          </a:p>
          <a:p>
            <a:pPr lvl="1" fontAlgn="base"/>
            <a:r>
              <a:rPr lang="en-US" sz="2000" dirty="0"/>
              <a:t>I spent a lot of time working on trying to correct defects that I thought I possessed, until it hit me that I could spend my getting better at things I don’t love to do and will never be great at, or I could invest my time in getting better at the things I do better than most  people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458980" y="6424495"/>
            <a:ext cx="5562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 smtClean="0"/>
              <a:t>Forbes, How to Answer the Five Dumbest Job Interview Questions, 2016</a:t>
            </a:r>
            <a:endParaRPr lang="en-US" sz="1300" i="1" dirty="0"/>
          </a:p>
        </p:txBody>
      </p:sp>
    </p:spTree>
    <p:extLst>
      <p:ext uri="{BB962C8B-B14F-4D97-AF65-F5344CB8AC3E}">
        <p14:creationId xmlns:p14="http://schemas.microsoft.com/office/powerpoint/2010/main" val="54155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95400" y="3429000"/>
            <a:ext cx="6480174" cy="16732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Any volunteers?</a:t>
            </a:r>
            <a:endParaRPr lang="en-US" sz="4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2192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Role-Play Time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599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Potential Interview Questions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5102353"/>
          </a:xfrm>
        </p:spPr>
        <p:txBody>
          <a:bodyPr>
            <a:noAutofit/>
          </a:bodyPr>
          <a:lstStyle/>
          <a:p>
            <a:r>
              <a:rPr lang="en-US" sz="2400" dirty="0" smtClean="0"/>
              <a:t>Tell me about yourself.</a:t>
            </a:r>
          </a:p>
          <a:p>
            <a:r>
              <a:rPr lang="en-US" sz="2400" dirty="0" smtClean="0"/>
              <a:t>Why pharmacy?</a:t>
            </a:r>
          </a:p>
          <a:p>
            <a:r>
              <a:rPr lang="en-US" sz="2400" dirty="0" smtClean="0"/>
              <a:t>What do you know about </a:t>
            </a:r>
            <a:r>
              <a:rPr lang="en-US" sz="2400" dirty="0" err="1" smtClean="0"/>
              <a:t>WesternU</a:t>
            </a:r>
            <a:r>
              <a:rPr lang="en-US" sz="2400" dirty="0"/>
              <a:t> </a:t>
            </a:r>
            <a:r>
              <a:rPr lang="en-US" sz="2400" dirty="0" smtClean="0"/>
              <a:t>College of Pharmacy?</a:t>
            </a:r>
          </a:p>
          <a:p>
            <a:r>
              <a:rPr lang="en-US" sz="2400" dirty="0" smtClean="0"/>
              <a:t>What have you done to prepare for pharmacy school?</a:t>
            </a:r>
          </a:p>
          <a:p>
            <a:r>
              <a:rPr lang="en-US" sz="2400" dirty="0" smtClean="0"/>
              <a:t>In what ways do you think you’ll contribute to our school?</a:t>
            </a:r>
          </a:p>
          <a:p>
            <a:r>
              <a:rPr lang="en-US" sz="2400" dirty="0" smtClean="0"/>
              <a:t>Tell me about your most satisfying accomplishment as a student.</a:t>
            </a:r>
          </a:p>
          <a:p>
            <a:r>
              <a:rPr lang="en-US" sz="2400" dirty="0" smtClean="0"/>
              <a:t>What position do you prefer when working on a group project?</a:t>
            </a:r>
          </a:p>
          <a:p>
            <a:r>
              <a:rPr lang="en-US" sz="2400" dirty="0" smtClean="0"/>
              <a:t>What qualities do you look for in a pharmacist?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61" y="5853478"/>
            <a:ext cx="1513798" cy="6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Potential Interview Questions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What would you do if you do not get into the College of Pharmacy?</a:t>
            </a:r>
          </a:p>
          <a:p>
            <a:r>
              <a:rPr lang="en-US" sz="2400" dirty="0" smtClean="0"/>
              <a:t>Tell me what you are doing to improve your weaknesses.</a:t>
            </a:r>
          </a:p>
          <a:p>
            <a:r>
              <a:rPr lang="en-US" sz="2400" dirty="0"/>
              <a:t>Define the term humanism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Tell us about a time you made an effort to get to know someone with different values and opinions than you.  What were the differences in opinions?</a:t>
            </a:r>
          </a:p>
          <a:p>
            <a:r>
              <a:rPr lang="en-US" sz="2400" dirty="0"/>
              <a:t>You’re in a group and you think the group is heading in the wrong direction, how would you voice your opinion?  Can you give me an example where you handled a similar situation?</a:t>
            </a:r>
          </a:p>
          <a:p>
            <a:r>
              <a:rPr lang="en-US" sz="2400" dirty="0" smtClean="0"/>
              <a:t>What </a:t>
            </a:r>
            <a:r>
              <a:rPr lang="en-US" sz="2400" dirty="0"/>
              <a:t>do you do to avoid burnout?</a:t>
            </a:r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883458"/>
            <a:ext cx="1513798" cy="6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7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7513" y="1447800"/>
            <a:ext cx="8461248" cy="235915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The mission of Western University of Health Sciences is to produce, in a humanistic tradition, health care professionals and biomedical knowledge that will enhance and extend the quality of life in our communities.</a:t>
            </a:r>
          </a:p>
          <a:p>
            <a:pPr algn="ctr"/>
            <a:endParaRPr lang="en-US" dirty="0"/>
          </a:p>
          <a:p>
            <a:pPr marL="274320" lvl="1" indent="0" algn="ctr">
              <a:buNone/>
            </a:pPr>
            <a:endParaRPr lang="en-US" dirty="0"/>
          </a:p>
        </p:txBody>
      </p:sp>
      <p:pic>
        <p:nvPicPr>
          <p:cNvPr id="4" name="Picture 2" descr="https://digital.westernu.edu/webmodule/image/previews/2.116458.512.091113_Sept11_Memorial_07.jpg?collection=Search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278" y="3048000"/>
            <a:ext cx="2536921" cy="1962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1938" y="5010150"/>
            <a:ext cx="82296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en-US" i="1" dirty="0"/>
              <a:t>“Skilled hands and compassionate hearts will continue to be the signature </a:t>
            </a:r>
            <a:r>
              <a:rPr lang="en-US" i="1" dirty="0" smtClean="0"/>
              <a:t>of </a:t>
            </a:r>
            <a:r>
              <a:rPr lang="en-US" i="1" dirty="0"/>
              <a:t>all our graduates - exactly what is needed in health care today.”</a:t>
            </a:r>
          </a:p>
          <a:p>
            <a:pPr algn="r">
              <a:lnSpc>
                <a:spcPct val="90000"/>
              </a:lnSpc>
              <a:buFont typeface="Wingdings 3" pitchFamily="18" charset="2"/>
              <a:buNone/>
            </a:pPr>
            <a:r>
              <a:rPr lang="en-US" i="1" dirty="0"/>
              <a:t>		                    </a:t>
            </a:r>
            <a:r>
              <a:rPr lang="en-US" dirty="0"/>
              <a:t>- </a:t>
            </a:r>
            <a:r>
              <a:rPr lang="en-US" b="1" i="1" dirty="0"/>
              <a:t>Founding President Dr. Philip </a:t>
            </a:r>
            <a:r>
              <a:rPr lang="en-US" b="1" i="1" dirty="0" err="1"/>
              <a:t>Pumerantz</a:t>
            </a:r>
            <a:endParaRPr lang="en-US" b="1" i="1" dirty="0"/>
          </a:p>
          <a:p>
            <a:pPr algn="r"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853478"/>
            <a:ext cx="1513798" cy="6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Potential Interview Questions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kinds of people frustrate you?</a:t>
            </a:r>
          </a:p>
          <a:p>
            <a:r>
              <a:rPr lang="en-US" dirty="0" smtClean="0"/>
              <a:t>If you were interviewing someone applying to this school, what would you look for?</a:t>
            </a:r>
          </a:p>
          <a:p>
            <a:r>
              <a:rPr lang="en-US" dirty="0" smtClean="0"/>
              <a:t>What do you think of herbal/alternative medicine?  Should people choose them over traditional medicine?</a:t>
            </a:r>
          </a:p>
          <a:p>
            <a:r>
              <a:rPr lang="en-US" dirty="0" smtClean="0"/>
              <a:t>How would you describe your personality?</a:t>
            </a:r>
          </a:p>
          <a:p>
            <a:r>
              <a:rPr lang="en-US" dirty="0" smtClean="0"/>
              <a:t>Do you have any questions?</a:t>
            </a:r>
          </a:p>
          <a:p>
            <a:pPr lvl="1"/>
            <a:r>
              <a:rPr lang="en-US" dirty="0" smtClean="0"/>
              <a:t>Always have a few question ready to ask!!!</a:t>
            </a:r>
          </a:p>
          <a:p>
            <a:pPr lvl="1"/>
            <a:r>
              <a:rPr lang="en-US" dirty="0" smtClean="0"/>
              <a:t>Opinion questions and not factual questions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867400"/>
            <a:ext cx="1513798" cy="6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Interview – Thank You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7048"/>
            <a:ext cx="8577072" cy="51023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According to a CareerBuilder survey, 22% of employers are less likely to hire a candidate if they don’t send a thank you note after the interview.  </a:t>
            </a:r>
          </a:p>
          <a:p>
            <a:r>
              <a:rPr lang="en-US" dirty="0" smtClean="0"/>
              <a:t>56% said it shows the candidate isn’t serious about the position</a:t>
            </a:r>
          </a:p>
          <a:p>
            <a:r>
              <a:rPr lang="en-US" dirty="0" smtClean="0"/>
              <a:t>86% said it shows lack of follow-through</a:t>
            </a:r>
          </a:p>
          <a:p>
            <a:r>
              <a:rPr lang="en-US" dirty="0"/>
              <a:t>Email is okay </a:t>
            </a:r>
          </a:p>
          <a:p>
            <a:pPr lvl="1"/>
            <a:r>
              <a:rPr lang="en-US" dirty="0"/>
              <a:t>Send a handwritten note depending on if you feel the hiring committee/manager would appreciate it</a:t>
            </a:r>
          </a:p>
          <a:p>
            <a:r>
              <a:rPr lang="en-US" dirty="0"/>
              <a:t>Reiterate how much you enjoyed the interview</a:t>
            </a:r>
          </a:p>
          <a:p>
            <a:pPr lvl="1"/>
            <a:r>
              <a:rPr lang="en-US" dirty="0"/>
              <a:t>You love the sound of the job</a:t>
            </a:r>
          </a:p>
          <a:p>
            <a:pPr lvl="1"/>
            <a:r>
              <a:rPr lang="en-US" dirty="0"/>
              <a:t>Why you’ll be a good </a:t>
            </a:r>
            <a:r>
              <a:rPr lang="en-US" dirty="0" smtClean="0"/>
              <a:t>fit</a:t>
            </a:r>
          </a:p>
          <a:p>
            <a:r>
              <a:rPr lang="en-US" dirty="0"/>
              <a:t>Proof read &amp; spell check is very important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52830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867400"/>
            <a:ext cx="1513798" cy="6249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3048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Contact</a:t>
            </a:r>
            <a:endParaRPr lang="en-US" sz="4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5806" y="1447800"/>
            <a:ext cx="7772400" cy="3048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tx1"/>
                </a:solidFill>
              </a:rPr>
              <a:t>Office of University Recruitment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Susie Fang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University Recruiter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i="1" dirty="0" smtClean="0">
                <a:solidFill>
                  <a:schemeClr val="tx1"/>
                </a:solidFill>
              </a:rPr>
              <a:t>Liaison to the College of Pharmacy</a:t>
            </a:r>
          </a:p>
          <a:p>
            <a:r>
              <a:rPr lang="en-US" sz="2000" dirty="0" smtClean="0">
                <a:solidFill>
                  <a:schemeClr val="tx1"/>
                </a:solidFill>
                <a:hlinkClick r:id="rId3"/>
              </a:rPr>
              <a:t>susie.fang@westernu.edu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909.469.5339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945056" y="3733800"/>
            <a:ext cx="723389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/>
              <a:t>Attend one of our Preview Days!</a:t>
            </a:r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Saturday</a:t>
            </a:r>
            <a:r>
              <a:rPr lang="en-US" b="1">
                <a:solidFill>
                  <a:srgbClr val="FF0000"/>
                </a:solidFill>
              </a:rPr>
              <a:t>, </a:t>
            </a:r>
            <a:r>
              <a:rPr lang="en-US" b="1" smtClean="0">
                <a:solidFill>
                  <a:srgbClr val="FF0000"/>
                </a:solidFill>
              </a:rPr>
              <a:t>June 11, 2016</a:t>
            </a:r>
            <a:endParaRPr lang="en-US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dirty="0"/>
              <a:t>Prospective.westernu.edu/</a:t>
            </a:r>
            <a:r>
              <a:rPr lang="en-US" dirty="0" err="1"/>
              <a:t>campusevents</a:t>
            </a: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sz="2000" b="1" i="1" dirty="0"/>
              <a:t>Follow me on Social Media!</a:t>
            </a:r>
          </a:p>
          <a:p>
            <a:pPr algn="ctr">
              <a:defRPr/>
            </a:pPr>
            <a:r>
              <a:rPr lang="en-US" i="1" dirty="0"/>
              <a:t>Facebook: </a:t>
            </a:r>
            <a:r>
              <a:rPr lang="en-US" i="1" dirty="0" err="1">
                <a:solidFill>
                  <a:srgbClr val="FF0000"/>
                </a:solidFill>
              </a:rPr>
              <a:t>PharmacyAdmissionsWesternU</a:t>
            </a:r>
            <a:endParaRPr lang="en-US" i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i="1" dirty="0"/>
              <a:t>Instagram: </a:t>
            </a:r>
            <a:r>
              <a:rPr lang="en-US" i="1" dirty="0" err="1">
                <a:solidFill>
                  <a:srgbClr val="FF0000"/>
                </a:solidFill>
              </a:rPr>
              <a:t>WesternU_PharmD</a:t>
            </a:r>
            <a:endParaRPr lang="en-US" i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i="1" dirty="0"/>
              <a:t>Twitter</a:t>
            </a:r>
            <a:r>
              <a:rPr lang="en-US" i="1" dirty="0">
                <a:solidFill>
                  <a:schemeClr val="bg1"/>
                </a:solidFill>
              </a:rPr>
              <a:t>: </a:t>
            </a:r>
            <a:r>
              <a:rPr lang="en-US" i="1" dirty="0">
                <a:solidFill>
                  <a:srgbClr val="FF0000"/>
                </a:solidFill>
              </a:rPr>
              <a:t>@</a:t>
            </a:r>
            <a:r>
              <a:rPr lang="en-US" i="1" dirty="0" err="1">
                <a:solidFill>
                  <a:srgbClr val="FF0000"/>
                </a:solidFill>
              </a:rPr>
              <a:t>WesternU_PharmD</a:t>
            </a:r>
            <a:endParaRPr lang="en-US" i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i="1" dirty="0" err="1"/>
              <a:t>Youtube</a:t>
            </a:r>
            <a:r>
              <a:rPr lang="en-US" i="1" dirty="0"/>
              <a:t>: </a:t>
            </a:r>
            <a:r>
              <a:rPr lang="en-US" i="1" dirty="0" err="1">
                <a:solidFill>
                  <a:srgbClr val="FF0000"/>
                </a:solidFill>
              </a:rPr>
              <a:t>WesternUofHSciecnes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11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4478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Check out new posts on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Dr. Sam’s Blog &amp; Instagram</a:t>
            </a:r>
          </a:p>
          <a:p>
            <a:pPr algn="ctr"/>
            <a:r>
              <a:rPr lang="en-US" sz="2800" dirty="0" smtClean="0">
                <a:hlinkClick r:id="rId2"/>
              </a:rPr>
              <a:t>www.DrSamRotation.com</a:t>
            </a:r>
            <a:r>
              <a:rPr lang="en-US" sz="2800" dirty="0" smtClean="0"/>
              <a:t>  @</a:t>
            </a:r>
            <a:r>
              <a:rPr lang="en-US" sz="2800" dirty="0" err="1" smtClean="0"/>
              <a:t>drsampharmd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048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More Social Media</a:t>
            </a:r>
            <a:endParaRPr 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868121"/>
            <a:ext cx="5181600" cy="365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867400"/>
            <a:ext cx="1513798" cy="6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86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3 year v. 4 year program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304800" y="1524000"/>
            <a:ext cx="845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California Schools Offering a 3 year program:</a:t>
            </a:r>
            <a:endParaRPr lang="en-US" sz="3200" dirty="0"/>
          </a:p>
          <a:p>
            <a:pPr algn="ctr"/>
            <a:r>
              <a:rPr lang="en-US" sz="3200" dirty="0"/>
              <a:t>University of the Pacific</a:t>
            </a:r>
          </a:p>
          <a:p>
            <a:pPr algn="ctr"/>
            <a:r>
              <a:rPr lang="en-US" sz="3200" dirty="0"/>
              <a:t>Chapman University</a:t>
            </a:r>
          </a:p>
          <a:p>
            <a:pPr algn="ctr"/>
            <a:r>
              <a:rPr lang="en-US" sz="3200" dirty="0"/>
              <a:t>UCSF is planning to switch to a 3 year program</a:t>
            </a:r>
          </a:p>
          <a:p>
            <a:pPr algn="ctr"/>
            <a:r>
              <a:rPr lang="en-US" sz="3200" dirty="0"/>
              <a:t> </a:t>
            </a:r>
          </a:p>
          <a:p>
            <a:pPr algn="ctr"/>
            <a:r>
              <a:rPr lang="en-US" sz="3200" dirty="0"/>
              <a:t>All of the other California Schools offer a 4 year program</a:t>
            </a:r>
          </a:p>
          <a:p>
            <a:pPr algn="ctr"/>
            <a:r>
              <a:rPr lang="en-US" sz="3200" dirty="0"/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867400"/>
            <a:ext cx="1513798" cy="6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53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3999"/>
            <a:ext cx="4267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Advantages: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Finish a year earlier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 start earning a six figure salary a year earlier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 get a </a:t>
            </a:r>
            <a:r>
              <a:rPr lang="en-US" sz="2000" dirty="0" err="1"/>
              <a:t>PharmD</a:t>
            </a:r>
            <a:r>
              <a:rPr lang="en-US" sz="2000" dirty="0"/>
              <a:t> and residency in 4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Especially important for older applicants who want to get back </a:t>
            </a:r>
            <a:r>
              <a:rPr lang="en-US" sz="2000" dirty="0" smtClean="0"/>
              <a:t>into the </a:t>
            </a:r>
            <a:r>
              <a:rPr lang="en-US" sz="2000" dirty="0"/>
              <a:t>work force sooner.</a:t>
            </a:r>
          </a:p>
          <a:p>
            <a:pPr algn="ctr"/>
            <a:r>
              <a:rPr lang="en-US" sz="2000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1569529"/>
            <a:ext cx="4343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Disadvantages: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More stressful and higher chance of burnout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Less time for extracurricular activities, networking and leadership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Less time to get work experience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293495" y="469409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Non </a:t>
            </a:r>
            <a:r>
              <a:rPr lang="en-US" sz="2400" b="1" dirty="0" smtClean="0"/>
              <a:t>issues: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Total cost of tuition is about the same for comparable three versus four year program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304800"/>
            <a:ext cx="6859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Advantages v. Disadvantages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867400"/>
            <a:ext cx="1513798" cy="6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17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807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Pharmacy Career Options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4895330" y="1482642"/>
            <a:ext cx="40485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ymbol" pitchFamily="18" charset="2"/>
              <a:buChar char="·"/>
            </a:pPr>
            <a:r>
              <a:rPr lang="en-US" altLang="en-US" sz="2800" dirty="0">
                <a:latin typeface="Tahoma" pitchFamily="34" charset="0"/>
              </a:rPr>
              <a:t>Academic Pharmacy</a:t>
            </a:r>
          </a:p>
          <a:p>
            <a:pPr>
              <a:buFont typeface="Symbol" pitchFamily="18" charset="2"/>
              <a:buChar char="·"/>
            </a:pPr>
            <a:r>
              <a:rPr lang="en-US" altLang="en-US" sz="2800" dirty="0">
                <a:latin typeface="Tahoma" pitchFamily="34" charset="0"/>
              </a:rPr>
              <a:t>Community Pharmacy</a:t>
            </a:r>
          </a:p>
          <a:p>
            <a:pPr>
              <a:buFont typeface="Symbol" pitchFamily="18" charset="2"/>
              <a:buChar char="·"/>
            </a:pPr>
            <a:r>
              <a:rPr lang="en-US" altLang="en-US" sz="2800" dirty="0">
                <a:latin typeface="Tahoma" pitchFamily="34" charset="0"/>
              </a:rPr>
              <a:t>Government Agencies</a:t>
            </a:r>
          </a:p>
          <a:p>
            <a:pPr>
              <a:buFont typeface="Symbol" pitchFamily="18" charset="2"/>
              <a:buChar char="·"/>
            </a:pPr>
            <a:r>
              <a:rPr lang="en-US" altLang="en-US" sz="2800" dirty="0">
                <a:latin typeface="Tahoma" pitchFamily="34" charset="0"/>
              </a:rPr>
              <a:t>Hospice &amp; Home Care</a:t>
            </a:r>
          </a:p>
          <a:p>
            <a:pPr>
              <a:buFont typeface="Symbol" pitchFamily="18" charset="2"/>
              <a:buChar char="·"/>
            </a:pPr>
            <a:r>
              <a:rPr lang="en-US" altLang="en-US" sz="2800" dirty="0">
                <a:latin typeface="Tahoma" pitchFamily="34" charset="0"/>
              </a:rPr>
              <a:t>Hospital &amp; Institutional Practice</a:t>
            </a:r>
          </a:p>
          <a:p>
            <a:pPr>
              <a:buFont typeface="Symbol" pitchFamily="18" charset="2"/>
              <a:buChar char="·"/>
            </a:pPr>
            <a:r>
              <a:rPr lang="en-US" altLang="en-US" sz="2800" dirty="0">
                <a:latin typeface="Tahoma" pitchFamily="34" charset="0"/>
              </a:rPr>
              <a:t>Independent Ownership</a:t>
            </a:r>
          </a:p>
          <a:p>
            <a:pPr>
              <a:buFont typeface="Symbol" pitchFamily="18" charset="2"/>
              <a:buChar char="·"/>
            </a:pPr>
            <a:r>
              <a:rPr lang="en-US" altLang="en-US" sz="2800" dirty="0">
                <a:latin typeface="Tahoma" pitchFamily="34" charset="0"/>
              </a:rPr>
              <a:t>Long-term Care</a:t>
            </a:r>
          </a:p>
        </p:txBody>
      </p:sp>
      <p:sp>
        <p:nvSpPr>
          <p:cNvPr id="4" name="Rectangle 3"/>
          <p:cNvSpPr/>
          <p:nvPr/>
        </p:nvSpPr>
        <p:spPr>
          <a:xfrm>
            <a:off x="293350" y="1482642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Symbol" pitchFamily="18" charset="2"/>
              <a:buChar char="·"/>
            </a:pPr>
            <a:r>
              <a:rPr lang="en-US" altLang="en-US" sz="2800" dirty="0">
                <a:latin typeface="Tahoma" pitchFamily="34" charset="0"/>
              </a:rPr>
              <a:t>Consulting Pharmacy</a:t>
            </a:r>
          </a:p>
          <a:p>
            <a:pPr>
              <a:buFont typeface="Symbol" pitchFamily="18" charset="2"/>
              <a:buChar char="·"/>
            </a:pPr>
            <a:r>
              <a:rPr lang="en-US" altLang="en-US" sz="2800" dirty="0">
                <a:latin typeface="Tahoma" pitchFamily="34" charset="0"/>
              </a:rPr>
              <a:t>Managed Care Pharmacy</a:t>
            </a:r>
          </a:p>
          <a:p>
            <a:pPr>
              <a:buFont typeface="Symbol" pitchFamily="18" charset="2"/>
              <a:buChar char="·"/>
            </a:pPr>
            <a:r>
              <a:rPr lang="en-US" altLang="en-US" sz="2800" dirty="0">
                <a:latin typeface="Tahoma" pitchFamily="34" charset="0"/>
              </a:rPr>
              <a:t>Medical &amp; Scientific Publishing</a:t>
            </a:r>
          </a:p>
          <a:p>
            <a:pPr>
              <a:buFont typeface="Symbol" pitchFamily="18" charset="2"/>
              <a:buChar char="·"/>
            </a:pPr>
            <a:r>
              <a:rPr lang="en-US" altLang="en-US" sz="2800" dirty="0">
                <a:latin typeface="Tahoma" pitchFamily="34" charset="0"/>
              </a:rPr>
              <a:t>Nuclear Pharmacy</a:t>
            </a:r>
            <a:endParaRPr lang="en-US" altLang="en-US" sz="2800" dirty="0"/>
          </a:p>
          <a:p>
            <a:pPr>
              <a:buFont typeface="Symbol" pitchFamily="18" charset="2"/>
              <a:buChar char="·"/>
            </a:pPr>
            <a:r>
              <a:rPr lang="en-US" altLang="en-US" sz="2800" dirty="0">
                <a:latin typeface="Tahoma" pitchFamily="34" charset="0"/>
              </a:rPr>
              <a:t>Pharmaceutical Industry</a:t>
            </a:r>
          </a:p>
          <a:p>
            <a:pPr>
              <a:buFont typeface="Symbol" pitchFamily="18" charset="2"/>
              <a:buChar char="·"/>
            </a:pPr>
            <a:r>
              <a:rPr lang="en-US" altLang="en-US" sz="2800" dirty="0">
                <a:latin typeface="Tahoma" pitchFamily="34" charset="0"/>
              </a:rPr>
              <a:t>Trade &amp; Professional Associations</a:t>
            </a:r>
          </a:p>
          <a:p>
            <a:pPr>
              <a:buFont typeface="Symbol" pitchFamily="18" charset="2"/>
              <a:buChar char="·"/>
            </a:pPr>
            <a:r>
              <a:rPr lang="en-US" altLang="en-US" sz="2800" dirty="0">
                <a:latin typeface="Tahoma" pitchFamily="34" charset="0"/>
              </a:rPr>
              <a:t>Uniformed (Public Health) Service</a:t>
            </a:r>
          </a:p>
          <a:p>
            <a:pPr>
              <a:buFont typeface="Symbol" pitchFamily="18" charset="2"/>
              <a:buChar char="·"/>
            </a:pPr>
            <a:r>
              <a:rPr lang="en-US" altLang="en-US" sz="2800" dirty="0">
                <a:latin typeface="Tahoma" pitchFamily="34" charset="0"/>
              </a:rPr>
              <a:t>International Pharmacist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867400"/>
            <a:ext cx="1513798" cy="6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2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University of Health 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Founded in 1977 as College of Osteopathic Medicine of the Pacific </a:t>
            </a:r>
          </a:p>
          <a:p>
            <a:r>
              <a:rPr lang="en-US" dirty="0" smtClean="0"/>
              <a:t>Located in Pomona, CA</a:t>
            </a:r>
          </a:p>
          <a:p>
            <a:r>
              <a:rPr lang="en-US" dirty="0" smtClean="0"/>
              <a:t>Expanded to 9 colleges and 21 programs </a:t>
            </a:r>
          </a:p>
          <a:p>
            <a:r>
              <a:rPr lang="en-US" dirty="0" smtClean="0"/>
              <a:t>3,700 students enrolled</a:t>
            </a:r>
          </a:p>
          <a:p>
            <a:r>
              <a:rPr lang="en-US" dirty="0" smtClean="0"/>
              <a:t>Largest graduate health care institution in California</a:t>
            </a:r>
          </a:p>
          <a:p>
            <a:r>
              <a:rPr lang="en-US" dirty="0" smtClean="0"/>
              <a:t>Fully accredited by Western Association Schools and Colleges (WASC)</a:t>
            </a:r>
          </a:p>
          <a:p>
            <a:r>
              <a:rPr lang="en-US" dirty="0" smtClean="0"/>
              <a:t>Patient Care Center &amp; Pet Health Clinic on Campus</a:t>
            </a:r>
          </a:p>
          <a:p>
            <a:r>
              <a:rPr lang="en-US" dirty="0" smtClean="0"/>
              <a:t>New Lebanon, Oregon campus opened in Fall 2011</a:t>
            </a:r>
          </a:p>
          <a:p>
            <a:pPr lvl="1"/>
            <a:r>
              <a:rPr lang="en-US" dirty="0" smtClean="0"/>
              <a:t>College of Osteopathic Medicine of the Pacific – Northwest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853478"/>
            <a:ext cx="1513798" cy="6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WesternU</a:t>
            </a:r>
            <a:r>
              <a:rPr lang="en-US" dirty="0" smtClean="0"/>
              <a:t> College of Pharmacy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308848" cy="38069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Founded in 1996 – celebrating 20 year Anniversary</a:t>
            </a:r>
          </a:p>
          <a:p>
            <a:r>
              <a:rPr lang="en-US" dirty="0" smtClean="0"/>
              <a:t>Fully accredited by the Accreditation Council for Pharmacy Education (ACPE)</a:t>
            </a:r>
          </a:p>
          <a:p>
            <a:r>
              <a:rPr lang="en-US" dirty="0" smtClean="0"/>
              <a:t>Innovators of the block design curriculum</a:t>
            </a:r>
          </a:p>
          <a:p>
            <a:r>
              <a:rPr lang="en-US" dirty="0" smtClean="0"/>
              <a:t>Extended Advanced Practice Experience, 1.5 years</a:t>
            </a:r>
          </a:p>
          <a:p>
            <a:r>
              <a:rPr lang="en-US" dirty="0" smtClean="0"/>
              <a:t>Early introduction to clinical work</a:t>
            </a:r>
          </a:p>
          <a:p>
            <a:r>
              <a:rPr lang="en-US" dirty="0" smtClean="0"/>
              <a:t>National leaders in </a:t>
            </a:r>
            <a:r>
              <a:rPr lang="en-US" dirty="0" err="1" smtClean="0"/>
              <a:t>Interprofessional</a:t>
            </a:r>
            <a:r>
              <a:rPr lang="en-US" dirty="0" smtClean="0"/>
              <a:t> Education </a:t>
            </a:r>
          </a:p>
          <a:p>
            <a:r>
              <a:rPr lang="en-US" dirty="0" smtClean="0"/>
              <a:t>NAPEX average &gt;98% for past 5 years</a:t>
            </a:r>
          </a:p>
          <a:p>
            <a:r>
              <a:rPr lang="en-US" dirty="0" smtClean="0"/>
              <a:t>Top 3 in external research funding amongst private universities </a:t>
            </a:r>
          </a:p>
          <a:p>
            <a:endParaRPr lang="en-US" dirty="0"/>
          </a:p>
        </p:txBody>
      </p:sp>
      <p:pic>
        <p:nvPicPr>
          <p:cNvPr id="1026" name="Picture 2" descr="C:\Users\susie.fang\AppData\Local\Microsoft\Windows\Temporary Internet Files\Content.Outlook\WUD47HAV\Pharm_20years_2_rev-0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34328"/>
            <a:ext cx="32766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8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NOT do on an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 late</a:t>
            </a:r>
          </a:p>
          <a:p>
            <a:pPr lvl="1"/>
            <a:r>
              <a:rPr lang="en-US" dirty="0" smtClean="0"/>
              <a:t>It’s better to be too early than late</a:t>
            </a:r>
          </a:p>
          <a:p>
            <a:r>
              <a:rPr lang="en-US" dirty="0" smtClean="0"/>
              <a:t>Come unprepared </a:t>
            </a:r>
          </a:p>
          <a:p>
            <a:pPr lvl="1"/>
            <a:r>
              <a:rPr lang="en-US" dirty="0" smtClean="0"/>
              <a:t>Bring a notepad, pen and your CV/Resume</a:t>
            </a:r>
          </a:p>
          <a:p>
            <a:r>
              <a:rPr lang="en-US" dirty="0" smtClean="0"/>
              <a:t>Be under-dressed</a:t>
            </a:r>
          </a:p>
          <a:p>
            <a:r>
              <a:rPr lang="en-US" dirty="0" smtClean="0"/>
              <a:t>Have no questions to ask the interviewer</a:t>
            </a:r>
          </a:p>
          <a:p>
            <a:pPr lvl="1"/>
            <a:r>
              <a:rPr lang="en-US" dirty="0" smtClean="0"/>
              <a:t>Write down the questions in your notepad for easy reference</a:t>
            </a:r>
          </a:p>
          <a:p>
            <a:r>
              <a:rPr lang="en-US" dirty="0" smtClean="0"/>
              <a:t>Interrupt the interviewer while he or she is talking</a:t>
            </a:r>
          </a:p>
          <a:p>
            <a:r>
              <a:rPr lang="en-US" dirty="0" smtClean="0"/>
              <a:t>Forget interviewer’s name or what school/company you are at</a:t>
            </a:r>
          </a:p>
          <a:p>
            <a:pPr lvl="1"/>
            <a:r>
              <a:rPr lang="en-US" dirty="0" smtClean="0"/>
              <a:t>Very important!</a:t>
            </a:r>
          </a:p>
          <a:p>
            <a:r>
              <a:rPr lang="en-US" dirty="0" smtClean="0"/>
              <a:t>Go off-topic</a:t>
            </a:r>
          </a:p>
          <a:p>
            <a:r>
              <a:rPr lang="en-US" dirty="0" smtClean="0"/>
              <a:t>Leave without thanking interviewer for his or her time</a:t>
            </a:r>
          </a:p>
        </p:txBody>
      </p:sp>
    </p:spTree>
    <p:extLst>
      <p:ext uri="{BB962C8B-B14F-4D97-AF65-F5344CB8AC3E}">
        <p14:creationId xmlns:p14="http://schemas.microsoft.com/office/powerpoint/2010/main" val="2267250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867400"/>
            <a:ext cx="1513798" cy="62494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Interviews</a:t>
            </a:r>
            <a:r>
              <a:rPr lang="en-US" sz="3600" dirty="0" smtClean="0"/>
              <a:t> – What NOT to wear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NO Jeans</a:t>
            </a:r>
          </a:p>
          <a:p>
            <a:r>
              <a:rPr lang="en-US" sz="3200" dirty="0" smtClean="0"/>
              <a:t>NO Shorts</a:t>
            </a:r>
          </a:p>
          <a:p>
            <a:r>
              <a:rPr lang="en-US" sz="3200" dirty="0" smtClean="0"/>
              <a:t>NO T-Shirts</a:t>
            </a:r>
          </a:p>
          <a:p>
            <a:r>
              <a:rPr lang="en-US" sz="3200" dirty="0" smtClean="0"/>
              <a:t>NO Crop Tops</a:t>
            </a:r>
          </a:p>
          <a:p>
            <a:r>
              <a:rPr lang="en-US" sz="3200" dirty="0" smtClean="0"/>
              <a:t>NO Leggings</a:t>
            </a:r>
          </a:p>
          <a:p>
            <a:r>
              <a:rPr lang="en-US" sz="3200" dirty="0" smtClean="0"/>
              <a:t>NO Form Fitting Attire</a:t>
            </a:r>
          </a:p>
          <a:p>
            <a:r>
              <a:rPr lang="en-US" sz="3200" dirty="0" smtClean="0"/>
              <a:t>NO Revealing Tops</a:t>
            </a:r>
          </a:p>
          <a:p>
            <a:r>
              <a:rPr lang="en-US" sz="3200" dirty="0" smtClean="0"/>
              <a:t>No Wrinkles/Lint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9655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Do You Wear?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Solid Color Suits</a:t>
            </a:r>
          </a:p>
          <a:p>
            <a:r>
              <a:rPr lang="en-US" sz="2400" dirty="0" smtClean="0"/>
              <a:t>Men – Wear Ties</a:t>
            </a:r>
          </a:p>
          <a:p>
            <a:r>
              <a:rPr lang="en-US" sz="2400" dirty="0" smtClean="0"/>
              <a:t>Conservative</a:t>
            </a:r>
          </a:p>
          <a:p>
            <a:r>
              <a:rPr lang="en-US" sz="2400" dirty="0" smtClean="0"/>
              <a:t>Coordinated Shirt/Blouse</a:t>
            </a:r>
          </a:p>
          <a:p>
            <a:r>
              <a:rPr lang="en-US" sz="2400" dirty="0" smtClean="0"/>
              <a:t>Neat, Professional Hairstyle</a:t>
            </a:r>
          </a:p>
          <a:p>
            <a:r>
              <a:rPr lang="en-US" sz="2400" dirty="0" smtClean="0"/>
              <a:t>Moderate shoes</a:t>
            </a:r>
          </a:p>
          <a:p>
            <a:pPr lvl="1"/>
            <a:r>
              <a:rPr lang="en-US" sz="2000" dirty="0" smtClean="0"/>
              <a:t>Make sure you can walk comfortably in your shoes</a:t>
            </a:r>
          </a:p>
          <a:p>
            <a:r>
              <a:rPr lang="en-US" sz="2400" dirty="0" smtClean="0"/>
              <a:t>Make sure the suit fits you</a:t>
            </a:r>
          </a:p>
          <a:p>
            <a:pPr lvl="1"/>
            <a:r>
              <a:rPr lang="en-US" sz="2000" dirty="0" smtClean="0"/>
              <a:t>Not too big or too small</a:t>
            </a:r>
          </a:p>
          <a:p>
            <a:pPr lvl="1"/>
            <a:r>
              <a:rPr lang="en-US" sz="2000" dirty="0" smtClean="0"/>
              <a:t>Get it tailored prior to the interview if possible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47800"/>
            <a:ext cx="3581400" cy="2766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867400"/>
            <a:ext cx="1513798" cy="6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Which ones are interview appropriate?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97765"/>
            <a:ext cx="2990027" cy="4737602"/>
          </a:xfrm>
          <a:prstGeom prst="rect">
            <a:avLst/>
          </a:prstGeom>
        </p:spPr>
      </p:pic>
      <p:pic>
        <p:nvPicPr>
          <p:cNvPr id="4" name="Content Placeholder 3" descr="C:\Users\susie.fang\Desktop\pant-suit-interview-wome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97767"/>
            <a:ext cx="2500521" cy="473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59" y="1497767"/>
            <a:ext cx="2397341" cy="473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97765"/>
            <a:ext cx="1712909" cy="473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2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Do you Act?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Be confident – but not OVERLY confident</a:t>
            </a:r>
          </a:p>
          <a:p>
            <a:pPr lvl="1"/>
            <a:r>
              <a:rPr lang="en-US" sz="2300" dirty="0" smtClean="0"/>
              <a:t>We can see right through that </a:t>
            </a:r>
          </a:p>
          <a:p>
            <a:r>
              <a:rPr lang="en-US" sz="2800" dirty="0" smtClean="0"/>
              <a:t>Happy/Positive/Smiling</a:t>
            </a:r>
          </a:p>
          <a:p>
            <a:r>
              <a:rPr lang="en-US" sz="2800" dirty="0" smtClean="0"/>
              <a:t>Eager to learn</a:t>
            </a:r>
          </a:p>
          <a:p>
            <a:r>
              <a:rPr lang="en-US" sz="2800" dirty="0" smtClean="0"/>
              <a:t>Full of information on </a:t>
            </a:r>
            <a:r>
              <a:rPr lang="en-US" sz="2800" dirty="0" err="1" smtClean="0"/>
              <a:t>WesternU</a:t>
            </a:r>
            <a:r>
              <a:rPr lang="en-US" sz="2800" dirty="0" smtClean="0"/>
              <a:t> &amp; Pharmacy</a:t>
            </a:r>
          </a:p>
          <a:p>
            <a:r>
              <a:rPr lang="en-US" dirty="0" smtClean="0"/>
              <a:t>Have a nice firm handshake</a:t>
            </a:r>
          </a:p>
          <a:p>
            <a:pPr lvl="1"/>
            <a:r>
              <a:rPr lang="en-US" dirty="0" smtClean="0"/>
              <a:t>No limp handshakes please!</a:t>
            </a:r>
            <a:endParaRPr lang="en-US" dirty="0"/>
          </a:p>
          <a:p>
            <a:r>
              <a:rPr lang="en-US" dirty="0" smtClean="0"/>
              <a:t>Turn off your cell phone </a:t>
            </a:r>
          </a:p>
          <a:p>
            <a:r>
              <a:rPr lang="en-US" dirty="0" smtClean="0"/>
              <a:t>If you are bringing anyone with you to the interview – please have them wait outside and do not disturb you during the interview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853478"/>
            <a:ext cx="1513798" cy="6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0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14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646B86"/>
      </a:accent1>
      <a:accent2>
        <a:srgbClr val="61888A"/>
      </a:accent2>
      <a:accent3>
        <a:srgbClr val="8CADAE"/>
      </a:accent3>
      <a:accent4>
        <a:srgbClr val="8C7B70"/>
      </a:accent4>
      <a:accent5>
        <a:srgbClr val="8FB08C"/>
      </a:accent5>
      <a:accent6>
        <a:srgbClr val="646B86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5551</TotalTime>
  <Words>1370</Words>
  <Application>Microsoft Office PowerPoint</Application>
  <PresentationFormat>On-screen Show (4:3)</PresentationFormat>
  <Paragraphs>216</Paragraphs>
  <Slides>26</Slides>
  <Notes>2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Civic</vt:lpstr>
      <vt:lpstr>PowerPoint Presentation</vt:lpstr>
      <vt:lpstr>Mission</vt:lpstr>
      <vt:lpstr>Western University of Health Sciences</vt:lpstr>
      <vt:lpstr>WesternU College of Pharmacy</vt:lpstr>
      <vt:lpstr>What to NOT do on an Interview</vt:lpstr>
      <vt:lpstr>Interviews – What NOT to wear</vt:lpstr>
      <vt:lpstr>What Do You Wear?</vt:lpstr>
      <vt:lpstr>Which ones are interview appropriate?</vt:lpstr>
      <vt:lpstr>How Do you Act?</vt:lpstr>
      <vt:lpstr>Example Interview Day Schedule</vt:lpstr>
      <vt:lpstr>The Writing Sample</vt:lpstr>
      <vt:lpstr>Outline</vt:lpstr>
      <vt:lpstr>Potential Essay Questions</vt:lpstr>
      <vt:lpstr>The Interview </vt:lpstr>
      <vt:lpstr>How to Answer the Questions</vt:lpstr>
      <vt:lpstr> What’s your Greatest Weakness?</vt:lpstr>
      <vt:lpstr>Role-Play Time</vt:lpstr>
      <vt:lpstr>Potential Interview Questions</vt:lpstr>
      <vt:lpstr>Potential Interview Questions</vt:lpstr>
      <vt:lpstr>Potential Interview Questions</vt:lpstr>
      <vt:lpstr>After the Interview – Thank You Note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University of Health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Riggins</dc:creator>
  <cp:lastModifiedBy>Susie Fang</cp:lastModifiedBy>
  <cp:revision>152</cp:revision>
  <dcterms:created xsi:type="dcterms:W3CDTF">2014-08-27T18:20:54Z</dcterms:created>
  <dcterms:modified xsi:type="dcterms:W3CDTF">2016-04-19T17:02:50Z</dcterms:modified>
</cp:coreProperties>
</file>